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sldIdLst>
    <p:sldId id="315" r:id="rId2"/>
    <p:sldId id="258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313" r:id="rId22"/>
    <p:sldId id="280" r:id="rId23"/>
    <p:sldId id="314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EA6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54" autoAdjust="0"/>
    <p:restoredTop sz="96774" autoAdjust="0"/>
  </p:normalViewPr>
  <p:slideViewPr>
    <p:cSldViewPr>
      <p:cViewPr varScale="1">
        <p:scale>
          <a:sx n="85" d="100"/>
          <a:sy n="85" d="100"/>
        </p:scale>
        <p:origin x="-1234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6A49FB3-8E78-4536-BB18-E1B757DD965D}" type="datetimeFigureOut">
              <a:rPr lang="ru-RU"/>
              <a:pPr>
                <a:defRPr/>
              </a:pPr>
              <a:t>13.01.2024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F4B9858-8597-4AE8-96E5-C5F1A42A66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87655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9459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0D2C88-674E-4497-9FFA-31D35292BE24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5059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0DCDB0-25FD-498D-89C9-424506E25C85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Верста – 1,06 км. 18 верст в час – 19,08 км/ч.</a:t>
            </a:r>
          </a:p>
        </p:txBody>
      </p:sp>
      <p:sp>
        <p:nvSpPr>
          <p:cNvPr id="4710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067FBF6-FC04-4B6B-B269-52263C1441B0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150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2102B32-AAF8-45C2-8011-25ABEAE4E324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3555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0D98253-DEE5-45CF-97D8-888646B730F2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662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76C16B3-9700-4C25-A68E-BF88887F6CDB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2771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0B7E363-63FD-4D54-B029-CB5531BED203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just" eaLnBrk="1" hangingPunct="1">
              <a:lnSpc>
                <a:spcPct val="90000"/>
              </a:lnSpc>
              <a:spcBef>
                <a:spcPct val="0"/>
              </a:spcBef>
              <a:buFont typeface="Wingdings" pitchFamily="2" charset="2"/>
              <a:buNone/>
            </a:pPr>
            <a:endParaRPr lang="ru-RU" smtClean="0"/>
          </a:p>
        </p:txBody>
      </p:sp>
      <p:sp>
        <p:nvSpPr>
          <p:cNvPr id="34819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2C99B7E-287E-4D08-B54B-5B4546657CCD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just" eaLnBrk="1" hangingPunct="1">
              <a:lnSpc>
                <a:spcPct val="8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ru-RU" smtClean="0"/>
              <a:t> </a:t>
            </a:r>
          </a:p>
        </p:txBody>
      </p:sp>
      <p:sp>
        <p:nvSpPr>
          <p:cNvPr id="38915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EFDFBF9-8E6A-454C-BA73-BC0824126705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096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600CCB0-C18D-4349-93A2-E47AC34C79B9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3011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49250E4-004E-40A8-AE2E-13273A8B6D0E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6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65BC63-760E-4679-AE80-314762CEA60B}" type="datetimeFigureOut">
              <a:rPr lang="ru-RU"/>
              <a:pPr>
                <a:defRPr/>
              </a:pPr>
              <a:t>13.01.2024</a:t>
            </a:fld>
            <a:endParaRPr lang="ru-RU"/>
          </a:p>
        </p:txBody>
      </p:sp>
      <p:sp>
        <p:nvSpPr>
          <p:cNvPr id="7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53EE55-DC52-4AA0-86FD-320D36D4DF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4EDABA-5D3C-4C25-BCA0-6F8CE82A2906}" type="datetimeFigureOut">
              <a:rPr lang="ru-RU"/>
              <a:pPr>
                <a:defRPr/>
              </a:pPr>
              <a:t>13.01.2024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39D373-B0C4-4C23-9C5A-4C52561789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498EEA-61CC-41F6-A976-B6368B9858DE}" type="datetimeFigureOut">
              <a:rPr lang="ru-RU"/>
              <a:pPr>
                <a:defRPr/>
              </a:pPr>
              <a:t>13.01.2024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F6038E-AA8A-43BF-8127-DA2E65DC4A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0A6478-578F-43C2-BF99-151402321EDA}" type="datetimeFigureOut">
              <a:rPr lang="ru-RU"/>
              <a:pPr>
                <a:defRPr/>
              </a:pPr>
              <a:t>13.01.2024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144EFE-75F5-414D-AC52-20C69CB285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6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CD059-901F-4476-8A90-687F8F21E091}" type="datetimeFigureOut">
              <a:rPr lang="ru-RU"/>
              <a:pPr>
                <a:defRPr/>
              </a:pPr>
              <a:t>13.01.2024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A2850D-34BE-492C-912F-559BA94978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5B383-B9B2-4BD9-9736-B2B457BEEE53}" type="datetimeFigureOut">
              <a:rPr lang="ru-RU"/>
              <a:pPr>
                <a:defRPr/>
              </a:pPr>
              <a:t>13.01.2024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390824-7D14-4C21-96AB-A2C761E8E0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65F58F-9897-4D13-BB51-27A01729B8FF}" type="datetimeFigureOut">
              <a:rPr lang="ru-RU"/>
              <a:pPr>
                <a:defRPr/>
              </a:pPr>
              <a:t>13.01.2024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FE35BB-A4CA-47A5-935F-E3893A83FD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/>
          <a:lstStyle>
            <a:lvl1pPr algn="l">
              <a:defRPr sz="46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95B99E-6786-4492-A4D4-A418DC6CE9E0}" type="datetimeFigureOut">
              <a:rPr lang="ru-RU"/>
              <a:pPr>
                <a:defRPr/>
              </a:pPr>
              <a:t>13.01.2024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6311EA-5D2D-4EA0-9B6E-770BFC5ED4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FF3A2-3F7D-4EEE-ADFB-4AA8DBDE8FC5}" type="datetimeFigureOut">
              <a:rPr lang="ru-RU"/>
              <a:pPr>
                <a:defRPr/>
              </a:pPr>
              <a:t>13.01.2024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E47782-1BC2-42CE-8C35-9FF2F19330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19AA90-BB42-4B72-99D2-09DE30C20C73}" type="datetimeFigureOut">
              <a:rPr lang="ru-RU"/>
              <a:pPr>
                <a:defRPr/>
              </a:pPr>
              <a:t>13.01.2024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575" y="6421438"/>
            <a:ext cx="762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77DA20-2917-47A7-B793-B27AC310E4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0A3961-1D56-4892-BA59-035677983962}" type="datetimeFigureOut">
              <a:rPr lang="ru-RU"/>
              <a:pPr>
                <a:defRPr/>
              </a:pPr>
              <a:t>13.01.2024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489084-4516-4421-8168-F8BD7FC55B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746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1438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725F2FE-900C-4169-868F-CC91F85764D7}" type="datetimeFigureOut">
              <a:rPr lang="ru-RU"/>
              <a:pPr>
                <a:defRPr/>
              </a:pPr>
              <a:t>13.01.2024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1438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1438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61271C3-405D-4D30-A3A5-95205F0879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2" r:id="rId1"/>
    <p:sldLayoutId id="2147483664" r:id="rId2"/>
    <p:sldLayoutId id="2147483673" r:id="rId3"/>
    <p:sldLayoutId id="2147483665" r:id="rId4"/>
    <p:sldLayoutId id="2147483666" r:id="rId5"/>
    <p:sldLayoutId id="2147483667" r:id="rId6"/>
    <p:sldLayoutId id="2147483668" r:id="rId7"/>
    <p:sldLayoutId id="2147483674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9pPr>
    </p:titleStyle>
    <p:bodyStyle>
      <a:lvl1pPr marL="419100" indent="-3825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1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888" indent="-2555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Arial" charset="0"/>
        <a:buChar char="○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36538" algn="l" rtl="0" eaLnBrk="0" fontAlgn="base" hangingPunct="0">
        <a:spcBef>
          <a:spcPct val="20000"/>
        </a:spcBef>
        <a:spcAft>
          <a:spcPct val="0"/>
        </a:spcAft>
        <a:buClr>
          <a:srgbClr val="A5AB81"/>
        </a:buClr>
        <a:buSzPct val="9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89075" indent="-182563" algn="l" rtl="0" eaLnBrk="0" fontAlgn="base" hangingPunct="0">
        <a:spcBef>
          <a:spcPct val="20000"/>
        </a:spcBef>
        <a:spcAft>
          <a:spcPct val="0"/>
        </a:spcAft>
        <a:buClr>
          <a:srgbClr val="D8B25C"/>
        </a:buClr>
        <a:buSzPct val="100000"/>
        <a:buFont typeface="Arial" charset="0"/>
        <a:buChar char="-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openxmlformats.org/officeDocument/2006/relationships/slide" Target="slide14.xml"/><Relationship Id="rId18" Type="http://schemas.openxmlformats.org/officeDocument/2006/relationships/slide" Target="slide19.xml"/><Relationship Id="rId3" Type="http://schemas.openxmlformats.org/officeDocument/2006/relationships/slide" Target="slide4.xml"/><Relationship Id="rId21" Type="http://schemas.openxmlformats.org/officeDocument/2006/relationships/slide" Target="slide22.xml"/><Relationship Id="rId7" Type="http://schemas.openxmlformats.org/officeDocument/2006/relationships/slide" Target="slide8.xml"/><Relationship Id="rId12" Type="http://schemas.openxmlformats.org/officeDocument/2006/relationships/slide" Target="slide13.xml"/><Relationship Id="rId17" Type="http://schemas.openxmlformats.org/officeDocument/2006/relationships/slide" Target="slide18.xml"/><Relationship Id="rId2" Type="http://schemas.openxmlformats.org/officeDocument/2006/relationships/slide" Target="slide3.xml"/><Relationship Id="rId16" Type="http://schemas.openxmlformats.org/officeDocument/2006/relationships/slide" Target="slide17.xml"/><Relationship Id="rId20" Type="http://schemas.openxmlformats.org/officeDocument/2006/relationships/slide" Target="slide2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11" Type="http://schemas.openxmlformats.org/officeDocument/2006/relationships/slide" Target="slide12.xml"/><Relationship Id="rId5" Type="http://schemas.openxmlformats.org/officeDocument/2006/relationships/slide" Target="slide6.xml"/><Relationship Id="rId15" Type="http://schemas.openxmlformats.org/officeDocument/2006/relationships/slide" Target="slide16.xml"/><Relationship Id="rId10" Type="http://schemas.openxmlformats.org/officeDocument/2006/relationships/slide" Target="slide11.xml"/><Relationship Id="rId19" Type="http://schemas.openxmlformats.org/officeDocument/2006/relationships/slide" Target="slide20.xml"/><Relationship Id="rId4" Type="http://schemas.openxmlformats.org/officeDocument/2006/relationships/slide" Target="slide5.xml"/><Relationship Id="rId9" Type="http://schemas.openxmlformats.org/officeDocument/2006/relationships/slide" Target="slide10.xml"/><Relationship Id="rId14" Type="http://schemas.openxmlformats.org/officeDocument/2006/relationships/slide" Target="slide1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750" y="549275"/>
            <a:ext cx="7467600" cy="114300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/>
              <a:t/>
            </a:r>
            <a:br>
              <a:rPr lang="ru-RU" sz="2700" dirty="0"/>
            </a:br>
            <a:r>
              <a:rPr lang="ru-RU" sz="2700" dirty="0" smtClean="0"/>
              <a:t>МАО «</a:t>
            </a:r>
            <a:r>
              <a:rPr lang="ru-RU" sz="2700" dirty="0" err="1" smtClean="0"/>
              <a:t>Сылвенская</a:t>
            </a:r>
            <a:r>
              <a:rPr lang="ru-RU" sz="2700" dirty="0" smtClean="0"/>
              <a:t> средняя школа имени поэта </a:t>
            </a:r>
            <a:r>
              <a:rPr lang="ru-RU" sz="2700" dirty="0" err="1" smtClean="0"/>
              <a:t>В.Каменского</a:t>
            </a:r>
            <a:r>
              <a:rPr lang="ru-RU" sz="2700" dirty="0" smtClean="0"/>
              <a:t>»</a:t>
            </a:r>
            <a:br>
              <a:rPr lang="ru-RU" sz="2700" dirty="0" smtClean="0"/>
            </a:br>
            <a:r>
              <a:rPr lang="ru-RU" sz="2700" dirty="0"/>
              <a:t/>
            </a:r>
            <a:br>
              <a:rPr lang="ru-RU" sz="2700" dirty="0"/>
            </a:br>
            <a:r>
              <a:rPr lang="ru-RU" sz="4100" dirty="0" smtClean="0"/>
              <a:t/>
            </a:r>
            <a:br>
              <a:rPr lang="ru-RU" sz="4100" dirty="0" smtClean="0"/>
            </a:br>
            <a:r>
              <a:rPr lang="ru-RU" sz="4100" dirty="0" smtClean="0"/>
              <a:t>Своя </a:t>
            </a:r>
            <a:r>
              <a:rPr lang="ru-RU" sz="4100" dirty="0" smtClean="0"/>
              <a:t>игра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188" y="1844675"/>
            <a:ext cx="7467600" cy="4032597"/>
          </a:xfrm>
        </p:spPr>
        <p:txBody>
          <a:bodyPr>
            <a:normAutofit lnSpcReduction="10000"/>
          </a:bodyPr>
          <a:lstStyle/>
          <a:p>
            <a:pPr marL="36513" indent="0" algn="ctr" eaLnBrk="1" hangingPunct="1">
              <a:lnSpc>
                <a:spcPct val="90000"/>
              </a:lnSpc>
              <a:buFont typeface="Wingdings 2" pitchFamily="18" charset="2"/>
              <a:buNone/>
            </a:pPr>
            <a:endParaRPr lang="ru-RU" sz="3200" dirty="0" smtClean="0"/>
          </a:p>
          <a:p>
            <a:pPr marL="36513" indent="0" algn="ctr" eaLnBrk="1" hangingPunct="1">
              <a:lnSpc>
                <a:spcPct val="90000"/>
              </a:lnSpc>
              <a:buFont typeface="Wingdings 2" pitchFamily="18" charset="2"/>
              <a:buNone/>
            </a:pPr>
            <a:endParaRPr lang="ru-RU" sz="3200" dirty="0" smtClean="0"/>
          </a:p>
          <a:p>
            <a:pPr marL="36513" indent="0" algn="ctr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3200" dirty="0" smtClean="0"/>
              <a:t>Евгений </a:t>
            </a:r>
            <a:r>
              <a:rPr lang="ru-RU" sz="3200" dirty="0" err="1" smtClean="0"/>
              <a:t>Рудашевский</a:t>
            </a:r>
            <a:r>
              <a:rPr lang="ru-RU" sz="3200" dirty="0" smtClean="0"/>
              <a:t> </a:t>
            </a:r>
          </a:p>
          <a:p>
            <a:pPr marL="36513" indent="0" algn="ctr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3200" dirty="0" smtClean="0"/>
              <a:t>«ВОРОН</a:t>
            </a:r>
            <a:r>
              <a:rPr lang="ru-RU" sz="3200" dirty="0" smtClean="0"/>
              <a:t>»</a:t>
            </a:r>
          </a:p>
          <a:p>
            <a:pPr marL="36513" indent="0" algn="ctr" eaLnBrk="1" hangingPunct="1">
              <a:lnSpc>
                <a:spcPct val="90000"/>
              </a:lnSpc>
              <a:buFont typeface="Wingdings 2" pitchFamily="18" charset="2"/>
              <a:buNone/>
            </a:pPr>
            <a:endParaRPr lang="ru-RU" sz="3200" dirty="0"/>
          </a:p>
          <a:p>
            <a:pPr marL="36513" indent="0" algn="ctr" eaLnBrk="1" hangingPunct="1">
              <a:lnSpc>
                <a:spcPct val="90000"/>
              </a:lnSpc>
              <a:buFont typeface="Wingdings 2" pitchFamily="18" charset="2"/>
              <a:buNone/>
            </a:pPr>
            <a:endParaRPr lang="ru-RU" sz="3200" dirty="0" smtClean="0"/>
          </a:p>
          <a:p>
            <a:pPr marL="36513" indent="0" algn="ctr" eaLnBrk="1" hangingPunct="1">
              <a:lnSpc>
                <a:spcPct val="90000"/>
              </a:lnSpc>
              <a:buFont typeface="Wingdings 2" pitchFamily="18" charset="2"/>
              <a:buNone/>
            </a:pPr>
            <a:endParaRPr lang="ru-RU" sz="3200" dirty="0"/>
          </a:p>
          <a:p>
            <a:pPr marL="36513" indent="0" algn="ctr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2400" dirty="0" smtClean="0"/>
              <a:t>Автор: </a:t>
            </a:r>
            <a:r>
              <a:rPr lang="ru-RU" sz="2400" dirty="0" err="1" smtClean="0"/>
              <a:t>Чиник</a:t>
            </a:r>
            <a:r>
              <a:rPr lang="ru-RU" sz="2400" dirty="0" smtClean="0"/>
              <a:t> Татьяна Анатольевна</a:t>
            </a:r>
            <a:endParaRPr lang="ru-RU" sz="2400" dirty="0" smtClean="0"/>
          </a:p>
        </p:txBody>
      </p:sp>
      <p:sp>
        <p:nvSpPr>
          <p:cNvPr id="14340" name="AutoShape 4" descr="Z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ru-RU"/>
          </a:p>
        </p:txBody>
      </p:sp>
      <p:sp>
        <p:nvSpPr>
          <p:cNvPr id="14342" name="AutoShape 6" descr="Z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возврат 3">
            <a:hlinkClick r:id="rId2" action="ppaction://hlinksldjump" highlightClick="1"/>
            <a:hlinkHover r:id="rId2" action="ppaction://hlinksldjump"/>
          </p:cNvPr>
          <p:cNvSpPr/>
          <p:nvPr/>
        </p:nvSpPr>
        <p:spPr>
          <a:xfrm>
            <a:off x="8388424" y="6165304"/>
            <a:ext cx="576064" cy="432048"/>
          </a:xfrm>
          <a:prstGeom prst="actionButtonReturn">
            <a:avLst/>
          </a:prstGeom>
          <a:scene3d>
            <a:camera prst="orthographicFront"/>
            <a:lightRig rig="threePt" dir="t"/>
          </a:scene3d>
          <a:sp3d extrusionH="196850">
            <a:bevelT w="114300" prst="artDeco"/>
            <a:bevelB w="114300" prst="artDeco"/>
            <a:extrusionClr>
              <a:srgbClr val="0070C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w="57150" h="38100" prst="artDeco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0" y="6165304"/>
            <a:ext cx="1944216" cy="504056"/>
          </a:xfrm>
          <a:prstGeom prst="roundRect">
            <a:avLst/>
          </a:prstGeom>
          <a:scene3d>
            <a:camera prst="orthographicFront"/>
            <a:lightRig rig="threePt" dir="t"/>
          </a:scene3d>
          <a:sp3d extrusionH="76200">
            <a:bevelT w="114300" prst="artDeco"/>
            <a:bevelB w="114300" prst="artDeco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/>
              <a:t>Ответ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79512" y="188640"/>
            <a:ext cx="2448272" cy="648072"/>
          </a:xfrm>
          <a:prstGeom prst="roundRect">
            <a:avLst/>
          </a:prstGeom>
          <a:scene3d>
            <a:camera prst="orthographicFront"/>
            <a:lightRig rig="threePt" dir="t"/>
          </a:scene3d>
          <a:sp3d extrusionH="76200">
            <a:bevelT w="114300" prst="artDeco"/>
            <a:bevelB w="114300" prst="artDeco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Охотничий промысел</a:t>
            </a:r>
            <a:r>
              <a:rPr lang="ru-RU" b="1" i="1" dirty="0">
                <a:solidFill>
                  <a:schemeClr val="tx1"/>
                </a:solidFill>
              </a:rPr>
              <a:t> </a:t>
            </a:r>
            <a:r>
              <a:rPr lang="ru-RU" b="1" dirty="0"/>
              <a:t>30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79512" y="1196752"/>
            <a:ext cx="3960440" cy="2520280"/>
          </a:xfrm>
          <a:prstGeom prst="roundRect">
            <a:avLst/>
          </a:prstGeom>
          <a:solidFill>
            <a:schemeClr val="accent1">
              <a:lumMod val="75000"/>
            </a:schemeClr>
          </a:solidFill>
          <a:scene3d>
            <a:camera prst="orthographicFront"/>
            <a:lightRig rig="threePt" dir="t"/>
          </a:scene3d>
          <a:sp3d extrusionH="76200">
            <a:bevelT w="114300" prst="artDeco"/>
            <a:bevelB w="114300" prst="artDeco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/>
              <a:t>Почему охотничью собаку нельзя выпускать в морозный день после слякоти?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9338" y="1077913"/>
            <a:ext cx="4140200" cy="275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2193925" y="5519738"/>
            <a:ext cx="457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chemeClr val="bg1"/>
                </a:solidFill>
              </a:rPr>
              <a:t>Если при слякоти ударит мороз, собака изрежет себе лапы о снежную корку.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5" grpId="0" animBg="1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возврат 3">
            <a:hlinkClick r:id="rId2" action="ppaction://hlinksldjump" highlightClick="1"/>
            <a:hlinkHover r:id="rId2" action="ppaction://hlinksldjump"/>
          </p:cNvPr>
          <p:cNvSpPr/>
          <p:nvPr/>
        </p:nvSpPr>
        <p:spPr>
          <a:xfrm>
            <a:off x="8316416" y="6237312"/>
            <a:ext cx="576064" cy="432048"/>
          </a:xfrm>
          <a:prstGeom prst="actionButtonReturn">
            <a:avLst/>
          </a:prstGeom>
          <a:scene3d>
            <a:camera prst="orthographicFront"/>
            <a:lightRig rig="threePt" dir="t"/>
          </a:scene3d>
          <a:sp3d extrusionH="196850">
            <a:bevelT w="114300" prst="artDeco"/>
            <a:bevelB w="114300" prst="artDeco"/>
            <a:extrusionClr>
              <a:srgbClr val="0070C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w="57150" h="38100" prst="artDeco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95536" y="6165304"/>
            <a:ext cx="1944216" cy="504056"/>
          </a:xfrm>
          <a:prstGeom prst="roundRect">
            <a:avLst/>
          </a:prstGeom>
          <a:scene3d>
            <a:camera prst="orthographicFront"/>
            <a:lightRig rig="threePt" dir="t"/>
          </a:scene3d>
          <a:sp3d extrusionH="76200">
            <a:bevelT w="114300" prst="artDeco"/>
            <a:bevelB w="114300" prst="artDeco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/>
              <a:t>Ответ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39552" y="188640"/>
            <a:ext cx="2088232" cy="504056"/>
          </a:xfrm>
          <a:prstGeom prst="roundRect">
            <a:avLst/>
          </a:prstGeom>
          <a:scene3d>
            <a:camera prst="orthographicFront"/>
            <a:lightRig rig="threePt" dir="t"/>
          </a:scene3d>
          <a:sp3d extrusionH="76200">
            <a:bevelT w="114300" prst="artDeco"/>
            <a:bevelB w="114300" prst="artDeco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Мир и человек 5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79512" y="1196752"/>
            <a:ext cx="3960440" cy="2520280"/>
          </a:xfrm>
          <a:prstGeom prst="roundRect">
            <a:avLst/>
          </a:prstGeom>
          <a:solidFill>
            <a:schemeClr val="accent1">
              <a:lumMod val="75000"/>
            </a:schemeClr>
          </a:solidFill>
          <a:scene3d>
            <a:camera prst="orthographicFront"/>
            <a:lightRig rig="threePt" dir="t"/>
          </a:scene3d>
          <a:sp3d extrusionH="76200">
            <a:bevelT w="114300" prst="artDeco"/>
            <a:bevelB w="114300" prst="artDeco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/>
              <a:t>Что имел в виду автор, говоря о приступах вегетарианства у Диминой мамы?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41875" y="874713"/>
            <a:ext cx="4279900" cy="3163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2555875" y="4792663"/>
            <a:ext cx="4572000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chemeClr val="bg1"/>
                </a:solidFill>
              </a:rPr>
              <a:t>Мама отказывалась покупать окорока и отбивные, не хотела смотреть на сосиски и колбасу. В чулане прятала подаренную шубу, на балконе - оленьи рога и охотничье ружьё. Ела кабачки, гречку и макароны с помидорами.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5" grpId="0" animBg="1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возврат 3">
            <a:hlinkClick r:id="rId2" action="ppaction://hlinksldjump" highlightClick="1"/>
            <a:hlinkHover r:id="rId2" action="ppaction://hlinksldjump"/>
          </p:cNvPr>
          <p:cNvSpPr/>
          <p:nvPr/>
        </p:nvSpPr>
        <p:spPr>
          <a:xfrm>
            <a:off x="8316416" y="6237312"/>
            <a:ext cx="576064" cy="432048"/>
          </a:xfrm>
          <a:prstGeom prst="actionButtonReturn">
            <a:avLst/>
          </a:prstGeom>
          <a:scene3d>
            <a:camera prst="orthographicFront"/>
            <a:lightRig rig="threePt" dir="t"/>
          </a:scene3d>
          <a:sp3d extrusionH="196850">
            <a:bevelT w="114300" prst="artDeco"/>
            <a:bevelB w="114300" prst="artDeco"/>
            <a:extrusionClr>
              <a:srgbClr val="0070C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w="57150" h="38100" prst="artDeco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95536" y="6165304"/>
            <a:ext cx="1944216" cy="504056"/>
          </a:xfrm>
          <a:prstGeom prst="roundRect">
            <a:avLst/>
          </a:prstGeom>
          <a:scene3d>
            <a:camera prst="orthographicFront"/>
            <a:lightRig rig="threePt" dir="t"/>
          </a:scene3d>
          <a:sp3d extrusionH="76200">
            <a:bevelT w="114300" prst="artDeco"/>
            <a:bevelB w="114300" prst="artDeco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/>
              <a:t>Ответ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51520" y="188640"/>
            <a:ext cx="2016224" cy="548680"/>
          </a:xfrm>
          <a:prstGeom prst="roundRect">
            <a:avLst/>
          </a:prstGeom>
          <a:scene3d>
            <a:camera prst="orthographicFront"/>
            <a:lightRig rig="threePt" dir="t"/>
          </a:scene3d>
          <a:sp3d extrusionH="76200">
            <a:bevelT w="114300" prst="artDeco"/>
            <a:bevelB w="114300" prst="artDeco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Мир и человек</a:t>
            </a:r>
            <a:endParaRPr lang="ru-RU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/>
              <a:t> 10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79512" y="1196752"/>
            <a:ext cx="3960440" cy="2520280"/>
          </a:xfrm>
          <a:prstGeom prst="roundRect">
            <a:avLst/>
          </a:prstGeom>
          <a:solidFill>
            <a:schemeClr val="accent1">
              <a:lumMod val="75000"/>
            </a:schemeClr>
          </a:solidFill>
          <a:scene3d>
            <a:camera prst="orthographicFront"/>
            <a:lightRig rig="threePt" dir="t"/>
          </a:scene3d>
          <a:sp3d extrusionH="76200">
            <a:bevelT w="114300" prst="artDeco"/>
            <a:bevelB w="114300" prst="artDeco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/>
              <a:t>Почему если дым из трубы «изгибается коромыслом», то будет теплая погода?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214438"/>
            <a:ext cx="4321175" cy="288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2627313" y="4826000"/>
            <a:ext cx="457200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chemeClr val="bg1"/>
                </a:solidFill>
              </a:rPr>
              <a:t>Это народная  примета - Дым из труб отклоняется вниз и расстилается по земле – следует ожидать в ближайшее время оттепель.</a:t>
            </a:r>
            <a:r>
              <a:rPr lang="en-US">
                <a:solidFill>
                  <a:schemeClr val="bg1"/>
                </a:solidFill>
              </a:rPr>
              <a:t> </a:t>
            </a:r>
            <a:r>
              <a:rPr lang="ru-RU">
                <a:solidFill>
                  <a:schemeClr val="bg1"/>
                </a:solidFill>
              </a:rPr>
              <a:t>При низком атмосферном давлении дым не уходит вертикально вверх, а "стелется" над землей.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возврат 3">
            <a:hlinkClick r:id="rId2" action="ppaction://hlinksldjump" highlightClick="1"/>
            <a:hlinkHover r:id="rId2" action="ppaction://hlinksldjump"/>
          </p:cNvPr>
          <p:cNvSpPr/>
          <p:nvPr/>
        </p:nvSpPr>
        <p:spPr>
          <a:xfrm>
            <a:off x="8244408" y="6237312"/>
            <a:ext cx="576064" cy="432048"/>
          </a:xfrm>
          <a:prstGeom prst="actionButtonReturn">
            <a:avLst/>
          </a:prstGeom>
          <a:scene3d>
            <a:camera prst="orthographicFront"/>
            <a:lightRig rig="threePt" dir="t"/>
          </a:scene3d>
          <a:sp3d extrusionH="196850">
            <a:bevelT w="114300" prst="artDeco"/>
            <a:bevelB w="114300" prst="artDeco"/>
            <a:extrusionClr>
              <a:srgbClr val="0070C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w="57150" h="38100" prst="artDeco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95536" y="6165304"/>
            <a:ext cx="1944216" cy="504056"/>
          </a:xfrm>
          <a:prstGeom prst="roundRect">
            <a:avLst/>
          </a:prstGeom>
          <a:scene3d>
            <a:camera prst="orthographicFront"/>
            <a:lightRig rig="threePt" dir="t"/>
          </a:scene3d>
          <a:sp3d extrusionH="76200">
            <a:bevelT w="114300" prst="artDeco"/>
            <a:bevelB w="114300" prst="artDeco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/>
              <a:t>Ответ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79512" y="188640"/>
            <a:ext cx="2232248" cy="576064"/>
          </a:xfrm>
          <a:prstGeom prst="roundRect">
            <a:avLst/>
          </a:prstGeom>
          <a:scene3d>
            <a:camera prst="orthographicFront"/>
            <a:lightRig rig="threePt" dir="t"/>
          </a:scene3d>
          <a:sp3d extrusionH="76200">
            <a:bevelT w="114300" prst="artDeco"/>
            <a:bevelB w="114300" prst="artDeco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/>
              <a:t>Мир и человек</a:t>
            </a:r>
            <a:endParaRPr lang="ru-RU" sz="2000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/>
              <a:t>20</a:t>
            </a:r>
            <a:endParaRPr lang="ru-RU" sz="20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79512" y="1196752"/>
            <a:ext cx="3960440" cy="2520280"/>
          </a:xfrm>
          <a:prstGeom prst="roundRect">
            <a:avLst/>
          </a:prstGeom>
          <a:solidFill>
            <a:schemeClr val="accent1">
              <a:lumMod val="75000"/>
            </a:schemeClr>
          </a:solidFill>
          <a:scene3d>
            <a:camera prst="orthographicFront"/>
            <a:lightRig rig="threePt" dir="t"/>
          </a:scene3d>
          <a:sp3d extrusionH="76200">
            <a:bevelT w="114300" prst="artDeco"/>
            <a:bevelB w="114300" prst="artDeco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/>
              <a:t>Для чего мама Димы вводила больным мышам вакцину?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6463" y="1341438"/>
            <a:ext cx="4246562" cy="252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2555875" y="4452938"/>
            <a:ext cx="4572000" cy="2030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chemeClr val="bg1"/>
                </a:solidFill>
              </a:rPr>
              <a:t>Вакцина – это препарат ослабленных микробов. Её вводят для выработки иммунитета в организме. На мышах изучали новые препараты, их реакцию на новые вакцины. Мыши – источник биоматериала. Из них вытягивали антитела.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5" grpId="0" animBg="1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возврат 3">
            <a:hlinkClick r:id="rId3" action="ppaction://hlinksldjump" highlightClick="1"/>
            <a:hlinkHover r:id="rId3" action="ppaction://hlinksldjump"/>
          </p:cNvPr>
          <p:cNvSpPr/>
          <p:nvPr/>
        </p:nvSpPr>
        <p:spPr>
          <a:xfrm>
            <a:off x="8567936" y="6425952"/>
            <a:ext cx="576064" cy="432048"/>
          </a:xfrm>
          <a:prstGeom prst="actionButtonReturn">
            <a:avLst/>
          </a:prstGeom>
          <a:scene3d>
            <a:camera prst="orthographicFront"/>
            <a:lightRig rig="threePt" dir="t"/>
          </a:scene3d>
          <a:sp3d extrusionH="196850">
            <a:bevelT w="114300" prst="artDeco"/>
            <a:bevelB w="114300" prst="artDeco"/>
            <a:extrusionClr>
              <a:srgbClr val="0070C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w="57150" h="38100" prst="artDeco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95536" y="6165304"/>
            <a:ext cx="1944216" cy="504056"/>
          </a:xfrm>
          <a:prstGeom prst="roundRect">
            <a:avLst/>
          </a:prstGeom>
          <a:scene3d>
            <a:camera prst="orthographicFront"/>
            <a:lightRig rig="threePt" dir="t"/>
          </a:scene3d>
          <a:sp3d extrusionH="76200">
            <a:bevelT w="114300" prst="artDeco"/>
            <a:bevelB w="114300" prst="artDeco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/>
              <a:t>Ответ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79512" y="188640"/>
            <a:ext cx="2016224" cy="504056"/>
          </a:xfrm>
          <a:prstGeom prst="roundRect">
            <a:avLst/>
          </a:prstGeom>
          <a:scene3d>
            <a:camera prst="orthographicFront"/>
            <a:lightRig rig="threePt" dir="t"/>
          </a:scene3d>
          <a:sp3d extrusionH="76200">
            <a:bevelT w="114300" prst="artDeco"/>
            <a:bevelB w="114300" prst="artDeco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Мир и человек</a:t>
            </a:r>
            <a:endParaRPr lang="ru-RU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/>
              <a:t> 30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79512" y="1196752"/>
            <a:ext cx="3960440" cy="2520280"/>
          </a:xfrm>
          <a:prstGeom prst="roundRect">
            <a:avLst/>
          </a:prstGeom>
          <a:solidFill>
            <a:schemeClr val="accent1">
              <a:lumMod val="75000"/>
            </a:schemeClr>
          </a:solidFill>
          <a:scene3d>
            <a:camera prst="orthographicFront"/>
            <a:lightRig rig="threePt" dir="t"/>
          </a:scene3d>
          <a:sp3d extrusionH="76200">
            <a:bevelT w="114300" prst="artDeco"/>
            <a:bevelB w="114300" prst="artDeco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/>
              <a:t>Что имел в виду Витя, когда говорил, что у нас каждый год две зимы и каждый день – две ночи?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6100" y="847725"/>
            <a:ext cx="4643438" cy="321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2484438" y="4638675"/>
            <a:ext cx="4572000" cy="203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chemeClr val="bg1"/>
                </a:solidFill>
              </a:rPr>
              <a:t>Зима с декабря по февраль. Значит, год начинается с 2-х месяцев зимы, потом – весна. В конце года снова зима, только один месяц. Новый день начинается в двенадцать часов ночи. Сперва идет ночь. Потом утро, день, вечер и снова ночь.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5" grpId="0" animBg="1"/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возврат 3">
            <a:hlinkClick r:id="rId3" action="ppaction://hlinksldjump" highlightClick="1"/>
            <a:hlinkHover r:id="rId3" action="ppaction://hlinksldjump"/>
          </p:cNvPr>
          <p:cNvSpPr/>
          <p:nvPr/>
        </p:nvSpPr>
        <p:spPr>
          <a:xfrm>
            <a:off x="8316416" y="6237312"/>
            <a:ext cx="576064" cy="432048"/>
          </a:xfrm>
          <a:prstGeom prst="actionButtonReturn">
            <a:avLst/>
          </a:prstGeom>
          <a:scene3d>
            <a:camera prst="orthographicFront"/>
            <a:lightRig rig="threePt" dir="t"/>
          </a:scene3d>
          <a:sp3d extrusionH="196850">
            <a:bevelT w="114300" prst="artDeco"/>
            <a:bevelB w="114300" prst="artDeco"/>
            <a:extrusionClr>
              <a:srgbClr val="0070C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w="57150" h="38100" prst="artDeco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95536" y="6165304"/>
            <a:ext cx="1944216" cy="504056"/>
          </a:xfrm>
          <a:prstGeom prst="roundRect">
            <a:avLst/>
          </a:prstGeom>
          <a:scene3d>
            <a:camera prst="orthographicFront"/>
            <a:lightRig rig="threePt" dir="t"/>
          </a:scene3d>
          <a:sp3d extrusionH="76200">
            <a:bevelT w="114300" prst="artDeco"/>
            <a:bevelB w="114300" prst="artDeco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/>
              <a:t>Ответ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51520" y="260648"/>
            <a:ext cx="1872208" cy="476672"/>
          </a:xfrm>
          <a:prstGeom prst="roundRect">
            <a:avLst/>
          </a:prstGeom>
          <a:scene3d>
            <a:camera prst="orthographicFront"/>
            <a:lightRig rig="threePt" dir="t"/>
          </a:scene3d>
          <a:sp3d extrusionH="76200">
            <a:bevelT w="114300" prst="artDeco"/>
            <a:bevelB w="114300" prst="artDeco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Ворон 5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79512" y="1196752"/>
            <a:ext cx="3960440" cy="2520280"/>
          </a:xfrm>
          <a:prstGeom prst="roundRect">
            <a:avLst/>
          </a:prstGeom>
          <a:solidFill>
            <a:schemeClr val="accent1">
              <a:lumMod val="75000"/>
            </a:schemeClr>
          </a:solidFill>
          <a:scene3d>
            <a:camera prst="orthographicFront"/>
            <a:lightRig rig="threePt" dir="t"/>
          </a:scene3d>
          <a:sp3d extrusionH="76200">
            <a:bevelT w="114300" prst="artDeco"/>
            <a:bevelB w="114300" prst="artDeco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/>
              <a:t>Сколько раз ворон обманывал охотников?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35488" y="1165225"/>
            <a:ext cx="4608512" cy="3306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2411413" y="5227638"/>
            <a:ext cx="457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chemeClr val="bg1"/>
                </a:solidFill>
              </a:rPr>
              <a:t>Два раза. На третий раз прилетел и был ранен дядей Димы.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5" grpId="0" animBg="1"/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возврат 3">
            <a:hlinkClick r:id="rId2" action="ppaction://hlinksldjump" highlightClick="1"/>
            <a:hlinkHover r:id="rId2" action="ppaction://hlinksldjump"/>
          </p:cNvPr>
          <p:cNvSpPr/>
          <p:nvPr/>
        </p:nvSpPr>
        <p:spPr>
          <a:xfrm>
            <a:off x="8316416" y="6237312"/>
            <a:ext cx="576064" cy="432048"/>
          </a:xfrm>
          <a:prstGeom prst="actionButtonReturn">
            <a:avLst/>
          </a:prstGeom>
          <a:scene3d>
            <a:camera prst="orthographicFront"/>
            <a:lightRig rig="threePt" dir="t"/>
          </a:scene3d>
          <a:sp3d extrusionH="196850">
            <a:bevelT w="114300" prst="artDeco"/>
            <a:bevelB w="114300" prst="artDeco"/>
            <a:extrusionClr>
              <a:srgbClr val="0070C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w="57150" h="38100" prst="artDeco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95536" y="6165304"/>
            <a:ext cx="1944216" cy="504056"/>
          </a:xfrm>
          <a:prstGeom prst="roundRect">
            <a:avLst/>
          </a:prstGeom>
          <a:scene3d>
            <a:camera prst="orthographicFront"/>
            <a:lightRig rig="threePt" dir="t"/>
          </a:scene3d>
          <a:sp3d extrusionH="76200">
            <a:bevelT w="114300" prst="artDeco"/>
            <a:bevelB w="114300" prst="artDeco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/>
              <a:t>Ответ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51520" y="188640"/>
            <a:ext cx="2304256" cy="576064"/>
          </a:xfrm>
          <a:prstGeom prst="roundRect">
            <a:avLst/>
          </a:prstGeom>
          <a:scene3d>
            <a:camera prst="orthographicFront"/>
            <a:lightRig rig="threePt" dir="t"/>
          </a:scene3d>
          <a:sp3d extrusionH="76200">
            <a:bevelT w="114300" prst="artDeco"/>
            <a:bevelB w="114300" prst="artDeco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/>
              <a:t>Ворон</a:t>
            </a:r>
            <a:endParaRPr lang="ru-RU" sz="2000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/>
              <a:t> 10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79512" y="1196752"/>
            <a:ext cx="3960440" cy="2520280"/>
          </a:xfrm>
          <a:prstGeom prst="roundRect">
            <a:avLst/>
          </a:prstGeom>
          <a:solidFill>
            <a:schemeClr val="accent1">
              <a:lumMod val="75000"/>
            </a:schemeClr>
          </a:solidFill>
          <a:scene3d>
            <a:camera prst="orthographicFront"/>
            <a:lightRig rig="threePt" dir="t"/>
          </a:scene3d>
          <a:sp3d extrusionH="76200">
            <a:bevelT w="114300" prst="artDeco"/>
            <a:bevelB w="114300" prst="artDeco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/>
              <a:t>Почему именно ворон вызвал беспокойство охотников?</a:t>
            </a:r>
          </a:p>
        </p:txBody>
      </p:sp>
      <p:pic>
        <p:nvPicPr>
          <p:cNvPr id="35851" name="Рисунок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59288" y="1196975"/>
            <a:ext cx="4464050" cy="279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2503488" y="5157788"/>
            <a:ext cx="4572000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chemeClr val="bg1"/>
                </a:solidFill>
              </a:rPr>
              <a:t>Они уже сталкивались с такой птицей и знали, что ворон может испортить все мясо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5" grpId="0" animBg="1"/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возврат 3">
            <a:hlinkClick r:id="rId2" action="ppaction://hlinksldjump" highlightClick="1"/>
            <a:hlinkHover r:id="rId2" action="ppaction://hlinksldjump"/>
          </p:cNvPr>
          <p:cNvSpPr/>
          <p:nvPr/>
        </p:nvSpPr>
        <p:spPr>
          <a:xfrm>
            <a:off x="8316416" y="6237312"/>
            <a:ext cx="576064" cy="432048"/>
          </a:xfrm>
          <a:prstGeom prst="actionButtonReturn">
            <a:avLst/>
          </a:prstGeom>
          <a:scene3d>
            <a:camera prst="orthographicFront"/>
            <a:lightRig rig="threePt" dir="t"/>
          </a:scene3d>
          <a:sp3d extrusionH="196850">
            <a:bevelT w="114300" prst="artDeco"/>
            <a:bevelB w="114300" prst="artDeco"/>
            <a:extrusionClr>
              <a:srgbClr val="0070C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w="57150" h="38100" prst="artDeco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95536" y="6165304"/>
            <a:ext cx="1944216" cy="504056"/>
          </a:xfrm>
          <a:prstGeom prst="roundRect">
            <a:avLst/>
          </a:prstGeom>
          <a:scene3d>
            <a:camera prst="orthographicFront"/>
            <a:lightRig rig="threePt" dir="t"/>
          </a:scene3d>
          <a:sp3d extrusionH="76200">
            <a:bevelT w="114300" prst="artDeco"/>
            <a:bevelB w="114300" prst="artDeco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/>
              <a:t>Ответ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51520" y="188640"/>
            <a:ext cx="2448272" cy="566936"/>
          </a:xfrm>
          <a:prstGeom prst="roundRect">
            <a:avLst/>
          </a:prstGeom>
          <a:scene3d>
            <a:camera prst="orthographicFront"/>
            <a:lightRig rig="threePt" dir="t"/>
          </a:scene3d>
          <a:sp3d extrusionH="76200">
            <a:bevelT w="114300" prst="artDeco"/>
            <a:bevelB w="114300" prst="artDeco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/>
              <a:t>Ворон</a:t>
            </a:r>
            <a:endParaRPr lang="ru-RU" sz="2000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/>
              <a:t> 20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79512" y="1196752"/>
            <a:ext cx="3960440" cy="2520280"/>
          </a:xfrm>
          <a:prstGeom prst="roundRect">
            <a:avLst/>
          </a:prstGeom>
          <a:solidFill>
            <a:schemeClr val="accent1">
              <a:lumMod val="75000"/>
            </a:schemeClr>
          </a:solidFill>
          <a:scene3d>
            <a:camera prst="orthographicFront"/>
            <a:lightRig rig="threePt" dir="t"/>
          </a:scene3d>
          <a:sp3d extrusionH="76200">
            <a:bevelT w="114300" prst="artDeco"/>
            <a:bevelB w="114300" prst="artDeco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/>
              <a:t>Почему автор называет лапки ворона терновыми?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235075"/>
            <a:ext cx="4537075" cy="309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2555875" y="4940300"/>
            <a:ext cx="4572000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chemeClr val="bg1"/>
                </a:solidFill>
              </a:rPr>
              <a:t>Терновые лапки надежно стояли на ветке. Слово терн обозначает «колючка». Функция колючек у растения основана на их способности цепляться за другие ветки для прочности.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5" grpId="0" animBg="1"/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возврат 3">
            <a:hlinkClick r:id="rId3" action="ppaction://hlinksldjump" highlightClick="1"/>
            <a:hlinkHover r:id="rId3" action="ppaction://hlinksldjump"/>
          </p:cNvPr>
          <p:cNvSpPr/>
          <p:nvPr/>
        </p:nvSpPr>
        <p:spPr>
          <a:xfrm>
            <a:off x="8388424" y="6237312"/>
            <a:ext cx="576064" cy="432048"/>
          </a:xfrm>
          <a:prstGeom prst="actionButtonReturn">
            <a:avLst/>
          </a:prstGeom>
          <a:scene3d>
            <a:camera prst="orthographicFront"/>
            <a:lightRig rig="threePt" dir="t"/>
          </a:scene3d>
          <a:sp3d extrusionH="196850">
            <a:bevelT w="114300" prst="artDeco"/>
            <a:bevelB w="114300" prst="artDeco"/>
            <a:extrusionClr>
              <a:srgbClr val="0070C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w="57150" h="38100" prst="artDeco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95536" y="6165304"/>
            <a:ext cx="1944216" cy="504056"/>
          </a:xfrm>
          <a:prstGeom prst="roundRect">
            <a:avLst/>
          </a:prstGeom>
          <a:scene3d>
            <a:camera prst="orthographicFront"/>
            <a:lightRig rig="threePt" dir="t"/>
          </a:scene3d>
          <a:sp3d extrusionH="76200">
            <a:bevelT w="114300" prst="artDeco"/>
            <a:bevelB w="114300" prst="artDeco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/>
              <a:t>Ответ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79512" y="188640"/>
            <a:ext cx="1944216" cy="504056"/>
          </a:xfrm>
          <a:prstGeom prst="roundRect">
            <a:avLst/>
          </a:prstGeom>
          <a:scene3d>
            <a:camera prst="orthographicFront"/>
            <a:lightRig rig="threePt" dir="t"/>
          </a:scene3d>
          <a:sp3d extrusionH="76200">
            <a:bevelT w="114300" prst="artDeco"/>
            <a:bevelB w="114300" prst="artDeco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Ворон</a:t>
            </a:r>
            <a:endParaRPr lang="ru-RU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/>
              <a:t> 30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79512" y="1196752"/>
            <a:ext cx="3960440" cy="2520280"/>
          </a:xfrm>
          <a:prstGeom prst="roundRect">
            <a:avLst/>
          </a:prstGeom>
          <a:solidFill>
            <a:schemeClr val="accent1">
              <a:lumMod val="75000"/>
            </a:schemeClr>
          </a:solidFill>
          <a:scene3d>
            <a:camera prst="orthographicFront"/>
            <a:lightRig rig="threePt" dir="t"/>
          </a:scene3d>
          <a:sp3d extrusionH="76200">
            <a:bevelT w="114300" prst="artDeco"/>
            <a:bevelB w="114300" prst="artDeco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/>
              <a:t>Что символизирует ворон в русском фольклоре?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37075" y="387350"/>
            <a:ext cx="4427538" cy="330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2555875" y="3805238"/>
            <a:ext cx="5292725" cy="286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chemeClr val="bg1"/>
                </a:solidFill>
              </a:rPr>
              <a:t>ВОРОН —символ греха, с одной стороны, но мудрости и долголетия — с другой. Появление ворона воспринималось в древности как предвестие неудачи. В русских сказках ворон на своих крыльях приносит живую и мёртвую воду. Иногда он может помогать главному герою, предупреждая его об опасности. Но чаще всего либо бьётся с ним не на жизнь, а на смерть, либо становится названым братом и соблюдает законы родства.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5" grpId="0" animBg="1"/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Содержимое 2"/>
          <p:cNvSpPr>
            <a:spLocks noGrp="1"/>
          </p:cNvSpPr>
          <p:nvPr>
            <p:ph idx="1"/>
          </p:nvPr>
        </p:nvSpPr>
        <p:spPr>
          <a:xfrm>
            <a:off x="4787900" y="5516563"/>
            <a:ext cx="3136900" cy="60960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mtClean="0"/>
              <a:t> </a:t>
            </a:r>
          </a:p>
        </p:txBody>
      </p:sp>
      <p:sp>
        <p:nvSpPr>
          <p:cNvPr id="4" name="Управляющая кнопка: возврат 3">
            <a:hlinkClick r:id="rId3" action="ppaction://hlinksldjump" highlightClick="1"/>
            <a:hlinkHover r:id="rId3" action="ppaction://hlinksldjump"/>
          </p:cNvPr>
          <p:cNvSpPr/>
          <p:nvPr/>
        </p:nvSpPr>
        <p:spPr>
          <a:xfrm>
            <a:off x="8316416" y="6237312"/>
            <a:ext cx="576064" cy="432048"/>
          </a:xfrm>
          <a:prstGeom prst="actionButtonReturn">
            <a:avLst/>
          </a:prstGeom>
          <a:scene3d>
            <a:camera prst="orthographicFront"/>
            <a:lightRig rig="threePt" dir="t"/>
          </a:scene3d>
          <a:sp3d extrusionH="196850">
            <a:bevelT w="114300" prst="artDeco"/>
            <a:bevelB w="114300" prst="artDeco"/>
            <a:extrusionClr>
              <a:srgbClr val="0070C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w="57150" h="38100" prst="artDeco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95536" y="6165304"/>
            <a:ext cx="1944216" cy="504056"/>
          </a:xfrm>
          <a:prstGeom prst="roundRect">
            <a:avLst/>
          </a:prstGeom>
          <a:scene3d>
            <a:camera prst="orthographicFront"/>
            <a:lightRig rig="threePt" dir="t"/>
          </a:scene3d>
          <a:sp3d extrusionH="76200">
            <a:bevelT w="114300" prst="artDeco"/>
            <a:bevelB w="114300" prst="artDeco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/>
              <a:t>Ответ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79512" y="188640"/>
            <a:ext cx="1944216" cy="504056"/>
          </a:xfrm>
          <a:prstGeom prst="roundRect">
            <a:avLst/>
          </a:prstGeom>
          <a:scene3d>
            <a:camera prst="orthographicFront"/>
            <a:lightRig rig="threePt" dir="t"/>
          </a:scene3d>
          <a:sp3d extrusionH="76200">
            <a:bevelT w="114300" prst="artDeco"/>
            <a:bevelB w="114300" prst="artDeco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/>
              <a:t>Дима 5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79512" y="1196752"/>
            <a:ext cx="3960440" cy="2520280"/>
          </a:xfrm>
          <a:prstGeom prst="roundRect">
            <a:avLst/>
          </a:prstGeom>
          <a:solidFill>
            <a:schemeClr val="accent1">
              <a:lumMod val="75000"/>
            </a:schemeClr>
          </a:solidFill>
          <a:scene3d>
            <a:camera prst="orthographicFront"/>
            <a:lightRig rig="threePt" dir="t"/>
          </a:scene3d>
          <a:sp3d extrusionH="76200">
            <a:bevelT w="114300" prst="artDeco"/>
            <a:bevelB w="114300" prst="artDeco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/>
              <a:t>В чем, по мнению Димы, заключается имидж настоящего мужчины?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27563" y="1773238"/>
            <a:ext cx="4292600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2501900" y="4794250"/>
            <a:ext cx="45720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chemeClr val="bg1"/>
                </a:solidFill>
              </a:rPr>
              <a:t>В умении бесстрашно пользоваться ружьем, сражаться со зверем и иметь следы этой борьбы в виде шрамов.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5" grpId="0" animBg="1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260350"/>
          <a:ext cx="8291265" cy="659336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658253"/>
                <a:gridCol w="1658253"/>
                <a:gridCol w="1658253"/>
                <a:gridCol w="1658253"/>
                <a:gridCol w="1658253"/>
              </a:tblGrid>
              <a:tr h="1267340">
                <a:tc>
                  <a:txBody>
                    <a:bodyPr/>
                    <a:lstStyle/>
                    <a:p>
                      <a:pPr algn="ctr"/>
                      <a:endParaRPr lang="ru-RU" sz="2000" b="1" i="1" dirty="0" smtClean="0"/>
                    </a:p>
                    <a:p>
                      <a:pPr algn="ctr"/>
                      <a:endParaRPr lang="ru-RU" sz="2000" b="1" i="1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Лес и его обитатели</a:t>
                      </a:r>
                      <a:endParaRPr kumimoji="0" lang="ru-RU" sz="20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i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en-US" sz="2000" b="1" i="1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Охотничий промысел</a:t>
                      </a:r>
                      <a:endParaRPr kumimoji="0" lang="ru-RU" sz="20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="1" dirty="0" smtClean="0">
                        <a:effectLst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="1" dirty="0" smtClean="0">
                        <a:effectLst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effectLst/>
                        </a:rPr>
                        <a:t>Мир и человек</a:t>
                      </a:r>
                      <a:endParaRPr lang="ru-RU" sz="2000" dirty="0" smtClean="0">
                        <a:effectLst/>
                      </a:endParaRPr>
                    </a:p>
                    <a:p>
                      <a:pPr algn="ctr"/>
                      <a:endParaRPr lang="ru-RU" dirty="0">
                        <a:effectLst/>
                      </a:endParaRPr>
                    </a:p>
                  </a:txBody>
                  <a:tcPr marL="73152" marR="73152"/>
                </a:tc>
                <a:tc>
                  <a:txBody>
                    <a:bodyPr/>
                    <a:lstStyle/>
                    <a:p>
                      <a:pPr algn="ctr"/>
                      <a:endParaRPr lang="ru-RU" b="1" dirty="0" smtClean="0">
                        <a:effectLst/>
                      </a:endParaRPr>
                    </a:p>
                    <a:p>
                      <a:pPr algn="ctr"/>
                      <a:endParaRPr lang="ru-RU" b="1" dirty="0" smtClean="0">
                        <a:effectLst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Ворон</a:t>
                      </a:r>
                      <a:endParaRPr kumimoji="0" lang="ru-RU" sz="20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3152" marR="73152"/>
                </a:tc>
                <a:tc>
                  <a:txBody>
                    <a:bodyPr/>
                    <a:lstStyle/>
                    <a:p>
                      <a:pPr algn="ctr"/>
                      <a:endParaRPr lang="ru-RU" sz="2000" b="1" i="1" dirty="0" smtClean="0"/>
                    </a:p>
                    <a:p>
                      <a:pPr algn="ctr"/>
                      <a:endParaRPr lang="ru-RU" sz="2000" b="1" i="1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Дима</a:t>
                      </a:r>
                      <a:endParaRPr kumimoji="0" lang="ru-RU" sz="20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12673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673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673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2673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Скругленный прямоугольник 4"/>
          <p:cNvSpPr/>
          <p:nvPr/>
        </p:nvSpPr>
        <p:spPr>
          <a:xfrm>
            <a:off x="539552" y="1628800"/>
            <a:ext cx="1512168" cy="1080120"/>
          </a:xfrm>
          <a:prstGeom prst="roundRect">
            <a:avLst/>
          </a:prstGeom>
          <a:solidFill>
            <a:srgbClr val="00EA6A"/>
          </a:solidFill>
          <a:ln w="25400">
            <a:solidFill>
              <a:srgbClr val="00B050"/>
            </a:solidFill>
          </a:ln>
          <a:scene3d>
            <a:camera prst="orthographicFront"/>
            <a:lightRig rig="threePt" dir="t"/>
          </a:scene3d>
          <a:sp3d extrusionH="114300">
            <a:bevelT w="114300" prst="artDeco"/>
            <a:bevelB w="114300" prst="artDeco"/>
            <a:extrusionClr>
              <a:srgbClr val="00B05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i="1" dirty="0">
                <a:solidFill>
                  <a:schemeClr val="tx2">
                    <a:lumMod val="10000"/>
                  </a:schemeClr>
                </a:solidFill>
                <a:hlinkClick r:id="rId2" action="ppaction://hlinksldjump"/>
              </a:rPr>
              <a:t>5</a:t>
            </a:r>
            <a:endParaRPr lang="ru-RU" sz="6600" b="1" i="1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39552" y="2852936"/>
            <a:ext cx="1512168" cy="1152128"/>
          </a:xfrm>
          <a:prstGeom prst="roundRect">
            <a:avLst/>
          </a:prstGeom>
          <a:solidFill>
            <a:srgbClr val="00EA6A"/>
          </a:solidFill>
          <a:ln w="25400">
            <a:solidFill>
              <a:srgbClr val="00B050"/>
            </a:solidFill>
          </a:ln>
          <a:scene3d>
            <a:camera prst="orthographicFront"/>
            <a:lightRig rig="threePt" dir="t"/>
          </a:scene3d>
          <a:sp3d extrusionH="114300">
            <a:bevelT w="114300" prst="artDeco"/>
            <a:bevelB w="114300" prst="artDeco"/>
            <a:extrusionClr>
              <a:srgbClr val="00B05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i="1" dirty="0">
                <a:hlinkClick r:id="rId3" action="ppaction://hlinksldjump"/>
              </a:rPr>
              <a:t>10</a:t>
            </a:r>
            <a:endParaRPr lang="ru-RU" sz="6600" b="1" i="1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39552" y="4149080"/>
            <a:ext cx="1512168" cy="1080120"/>
          </a:xfrm>
          <a:prstGeom prst="roundRect">
            <a:avLst/>
          </a:prstGeom>
          <a:solidFill>
            <a:srgbClr val="00EA6A"/>
          </a:solidFill>
          <a:ln w="25400">
            <a:solidFill>
              <a:srgbClr val="00B050"/>
            </a:solidFill>
          </a:ln>
          <a:scene3d>
            <a:camera prst="orthographicFront"/>
            <a:lightRig rig="threePt" dir="t"/>
          </a:scene3d>
          <a:sp3d extrusionH="114300">
            <a:bevelT w="114300" prst="artDeco"/>
            <a:bevelB w="114300" prst="artDeco"/>
            <a:extrusionClr>
              <a:srgbClr val="00B05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i="1" dirty="0">
                <a:hlinkClick r:id="rId4" action="ppaction://hlinksldjump"/>
              </a:rPr>
              <a:t>20</a:t>
            </a:r>
            <a:endParaRPr lang="ru-RU" sz="6600" b="1" i="1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39552" y="5373216"/>
            <a:ext cx="1512168" cy="1080120"/>
          </a:xfrm>
          <a:prstGeom prst="roundRect">
            <a:avLst/>
          </a:prstGeom>
          <a:solidFill>
            <a:srgbClr val="00EA6A"/>
          </a:solidFill>
          <a:ln w="25400">
            <a:solidFill>
              <a:srgbClr val="00B050"/>
            </a:solidFill>
          </a:ln>
          <a:scene3d>
            <a:camera prst="orthographicFront"/>
            <a:lightRig rig="threePt" dir="t"/>
          </a:scene3d>
          <a:sp3d extrusionH="114300">
            <a:bevelT w="114300" prst="artDeco"/>
            <a:bevelB w="114300" prst="artDeco"/>
            <a:extrusionClr>
              <a:srgbClr val="00B05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i="1" dirty="0">
                <a:hlinkClick r:id="rId5" action="ppaction://hlinksldjump"/>
              </a:rPr>
              <a:t>30</a:t>
            </a:r>
            <a:endParaRPr lang="ru-RU" sz="6600" b="1" i="1" dirty="0"/>
          </a:p>
        </p:txBody>
      </p:sp>
      <p:sp>
        <p:nvSpPr>
          <p:cNvPr id="9" name="Скругленный прямоугольник 8">
            <a:hlinkClick r:id="rId6" action="ppaction://hlinksldjump" highlightClick="1"/>
          </p:cNvPr>
          <p:cNvSpPr/>
          <p:nvPr/>
        </p:nvSpPr>
        <p:spPr>
          <a:xfrm>
            <a:off x="2195736" y="1595227"/>
            <a:ext cx="1512168" cy="1113693"/>
          </a:xfrm>
          <a:prstGeom prst="roundRect">
            <a:avLst/>
          </a:prstGeom>
          <a:solidFill>
            <a:srgbClr val="00EA6A"/>
          </a:solidFill>
          <a:ln w="25400">
            <a:solidFill>
              <a:srgbClr val="00B050"/>
            </a:solidFill>
          </a:ln>
          <a:scene3d>
            <a:camera prst="orthographicFront"/>
            <a:lightRig rig="threePt" dir="t"/>
          </a:scene3d>
          <a:sp3d extrusionH="114300">
            <a:bevelT w="114300" prst="artDeco"/>
            <a:bevelB w="114300" prst="artDeco"/>
            <a:extrusionClr>
              <a:srgbClr val="00B05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i="1" dirty="0">
                <a:hlinkClick r:id="rId6" action="ppaction://hlinksldjump"/>
              </a:rPr>
              <a:t>5</a:t>
            </a:r>
            <a:endParaRPr lang="ru-RU" sz="6600" b="1" i="1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195736" y="2852936"/>
            <a:ext cx="1512168" cy="1152128"/>
          </a:xfrm>
          <a:prstGeom prst="roundRect">
            <a:avLst/>
          </a:prstGeom>
          <a:solidFill>
            <a:srgbClr val="00EA6A"/>
          </a:solidFill>
          <a:ln w="25400">
            <a:solidFill>
              <a:srgbClr val="00B050"/>
            </a:solidFill>
          </a:ln>
          <a:scene3d>
            <a:camera prst="orthographicFront"/>
            <a:lightRig rig="threePt" dir="t"/>
          </a:scene3d>
          <a:sp3d extrusionH="114300">
            <a:bevelT w="114300" prst="artDeco"/>
            <a:bevelB w="114300" prst="artDeco"/>
            <a:extrusionClr>
              <a:srgbClr val="00B05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i="1" dirty="0">
                <a:hlinkClick r:id="rId7" action="ppaction://hlinksldjump"/>
              </a:rPr>
              <a:t>10</a:t>
            </a:r>
            <a:endParaRPr lang="ru-RU" sz="6600" b="1" i="1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195736" y="4149080"/>
            <a:ext cx="1512168" cy="1080120"/>
          </a:xfrm>
          <a:prstGeom prst="roundRect">
            <a:avLst/>
          </a:prstGeom>
          <a:solidFill>
            <a:srgbClr val="00EA6A"/>
          </a:solidFill>
          <a:ln w="25400">
            <a:solidFill>
              <a:srgbClr val="00B050"/>
            </a:solidFill>
          </a:ln>
          <a:scene3d>
            <a:camera prst="orthographicFront"/>
            <a:lightRig rig="threePt" dir="t"/>
          </a:scene3d>
          <a:sp3d extrusionH="114300">
            <a:bevelT w="114300" prst="artDeco"/>
            <a:bevelB w="114300" prst="artDeco"/>
            <a:extrusionClr>
              <a:srgbClr val="00B05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i="1" dirty="0">
                <a:hlinkClick r:id="rId8" action="ppaction://hlinksldjump"/>
              </a:rPr>
              <a:t>20</a:t>
            </a:r>
            <a:endParaRPr lang="ru-RU" sz="6600" b="1" i="1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195736" y="5373216"/>
            <a:ext cx="1512168" cy="1080120"/>
          </a:xfrm>
          <a:prstGeom prst="roundRect">
            <a:avLst/>
          </a:prstGeom>
          <a:solidFill>
            <a:srgbClr val="00EA6A"/>
          </a:solidFill>
          <a:ln w="25400">
            <a:solidFill>
              <a:srgbClr val="00B050"/>
            </a:solidFill>
          </a:ln>
          <a:scene3d>
            <a:camera prst="orthographicFront"/>
            <a:lightRig rig="threePt" dir="t"/>
          </a:scene3d>
          <a:sp3d extrusionH="114300">
            <a:bevelT w="114300" prst="artDeco"/>
            <a:bevelB w="114300" prst="artDeco"/>
            <a:extrusionClr>
              <a:srgbClr val="00B05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i="1" dirty="0">
                <a:hlinkClick r:id="rId9" action="ppaction://hlinksldjump"/>
              </a:rPr>
              <a:t>30</a:t>
            </a:r>
            <a:endParaRPr lang="ru-RU" sz="6600" b="1" i="1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851920" y="1595227"/>
            <a:ext cx="1512168" cy="1080120"/>
          </a:xfrm>
          <a:prstGeom prst="roundRect">
            <a:avLst/>
          </a:prstGeom>
          <a:solidFill>
            <a:srgbClr val="00EA6A"/>
          </a:solidFill>
          <a:ln w="25400">
            <a:solidFill>
              <a:srgbClr val="00B050"/>
            </a:solidFill>
          </a:ln>
          <a:scene3d>
            <a:camera prst="orthographicFront"/>
            <a:lightRig rig="threePt" dir="t"/>
          </a:scene3d>
          <a:sp3d extrusionH="114300">
            <a:bevelT w="114300" prst="artDeco"/>
            <a:bevelB w="114300" prst="artDeco"/>
            <a:extrusionClr>
              <a:srgbClr val="00B05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i="1" dirty="0">
                <a:hlinkClick r:id="rId10" action="ppaction://hlinksldjump"/>
              </a:rPr>
              <a:t>5</a:t>
            </a:r>
            <a:endParaRPr lang="ru-RU" sz="6600" b="1" i="1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851920" y="2852936"/>
            <a:ext cx="1512168" cy="1152128"/>
          </a:xfrm>
          <a:prstGeom prst="roundRect">
            <a:avLst/>
          </a:prstGeom>
          <a:solidFill>
            <a:srgbClr val="00EA6A"/>
          </a:solidFill>
          <a:ln w="25400">
            <a:solidFill>
              <a:srgbClr val="00B050"/>
            </a:solidFill>
          </a:ln>
          <a:scene3d>
            <a:camera prst="orthographicFront"/>
            <a:lightRig rig="threePt" dir="t"/>
          </a:scene3d>
          <a:sp3d extrusionH="114300">
            <a:bevelT w="114300" prst="artDeco"/>
            <a:bevelB w="114300" prst="artDeco"/>
            <a:extrusionClr>
              <a:srgbClr val="00B05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i="1" dirty="0">
                <a:hlinkClick r:id="rId11" action="ppaction://hlinksldjump"/>
              </a:rPr>
              <a:t>10</a:t>
            </a:r>
            <a:endParaRPr lang="ru-RU" sz="6600" b="1" i="1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851920" y="4149080"/>
            <a:ext cx="1512168" cy="1080120"/>
          </a:xfrm>
          <a:prstGeom prst="roundRect">
            <a:avLst/>
          </a:prstGeom>
          <a:solidFill>
            <a:srgbClr val="00EA6A"/>
          </a:solidFill>
          <a:ln w="25400">
            <a:solidFill>
              <a:srgbClr val="00B050"/>
            </a:solidFill>
          </a:ln>
          <a:scene3d>
            <a:camera prst="orthographicFront"/>
            <a:lightRig rig="threePt" dir="t"/>
          </a:scene3d>
          <a:sp3d extrusionH="114300">
            <a:bevelT w="114300" prst="artDeco"/>
            <a:bevelB w="114300" prst="artDeco"/>
            <a:extrusionClr>
              <a:srgbClr val="00B05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i="1" dirty="0">
                <a:hlinkClick r:id="rId12" action="ppaction://hlinksldjump"/>
              </a:rPr>
              <a:t>20</a:t>
            </a:r>
            <a:endParaRPr lang="ru-RU" sz="6600" b="1" i="1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851920" y="5373216"/>
            <a:ext cx="1512168" cy="1080120"/>
          </a:xfrm>
          <a:prstGeom prst="roundRect">
            <a:avLst/>
          </a:prstGeom>
          <a:solidFill>
            <a:srgbClr val="00EA6A"/>
          </a:solidFill>
          <a:ln w="25400">
            <a:solidFill>
              <a:srgbClr val="00B050"/>
            </a:solidFill>
          </a:ln>
          <a:scene3d>
            <a:camera prst="orthographicFront"/>
            <a:lightRig rig="threePt" dir="t"/>
          </a:scene3d>
          <a:sp3d extrusionH="114300">
            <a:bevelT w="114300" prst="artDeco"/>
            <a:bevelB w="114300" prst="artDeco"/>
            <a:extrusionClr>
              <a:srgbClr val="00B05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i="1" dirty="0">
                <a:hlinkClick r:id="rId13" action="ppaction://hlinksldjump"/>
              </a:rPr>
              <a:t>30</a:t>
            </a:r>
            <a:endParaRPr lang="ru-RU" sz="6600" b="1" i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508104" y="1628800"/>
            <a:ext cx="1512168" cy="1080120"/>
          </a:xfrm>
          <a:prstGeom prst="roundRect">
            <a:avLst/>
          </a:prstGeom>
          <a:solidFill>
            <a:srgbClr val="00EA6A"/>
          </a:solidFill>
          <a:ln w="25400">
            <a:solidFill>
              <a:srgbClr val="00B050"/>
            </a:solidFill>
          </a:ln>
          <a:scene3d>
            <a:camera prst="orthographicFront"/>
            <a:lightRig rig="threePt" dir="t"/>
          </a:scene3d>
          <a:sp3d extrusionH="114300">
            <a:bevelT w="114300" prst="artDeco"/>
            <a:bevelB w="114300" prst="artDeco"/>
            <a:extrusionClr>
              <a:srgbClr val="00B05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i="1" dirty="0">
                <a:hlinkClick r:id="rId14" action="ppaction://hlinksldjump"/>
              </a:rPr>
              <a:t>5</a:t>
            </a:r>
            <a:endParaRPr lang="ru-RU" sz="6600" b="1" i="1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508104" y="2852936"/>
            <a:ext cx="1512168" cy="1152128"/>
          </a:xfrm>
          <a:prstGeom prst="roundRect">
            <a:avLst/>
          </a:prstGeom>
          <a:solidFill>
            <a:srgbClr val="00EA6A"/>
          </a:solidFill>
          <a:ln w="25400">
            <a:solidFill>
              <a:srgbClr val="00B050"/>
            </a:solidFill>
          </a:ln>
          <a:scene3d>
            <a:camera prst="orthographicFront"/>
            <a:lightRig rig="threePt" dir="t"/>
          </a:scene3d>
          <a:sp3d extrusionH="114300">
            <a:bevelT w="114300" prst="artDeco"/>
            <a:bevelB w="114300" prst="artDeco"/>
            <a:extrusionClr>
              <a:srgbClr val="00B05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i="1" dirty="0">
                <a:hlinkClick r:id="rId15" action="ppaction://hlinksldjump"/>
              </a:rPr>
              <a:t>10</a:t>
            </a:r>
            <a:endParaRPr lang="ru-RU" sz="6600" b="1" i="1" dirty="0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508104" y="4149080"/>
            <a:ext cx="1512168" cy="1080120"/>
          </a:xfrm>
          <a:prstGeom prst="roundRect">
            <a:avLst/>
          </a:prstGeom>
          <a:solidFill>
            <a:srgbClr val="00EA6A"/>
          </a:solidFill>
          <a:ln w="25400">
            <a:solidFill>
              <a:srgbClr val="00B050"/>
            </a:solidFill>
          </a:ln>
          <a:scene3d>
            <a:camera prst="orthographicFront"/>
            <a:lightRig rig="threePt" dir="t"/>
          </a:scene3d>
          <a:sp3d extrusionH="114300">
            <a:bevelT w="114300" prst="artDeco"/>
            <a:bevelB w="114300" prst="artDeco"/>
            <a:extrusionClr>
              <a:srgbClr val="00B05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i="1" dirty="0">
                <a:hlinkClick r:id="rId16" action="ppaction://hlinksldjump"/>
              </a:rPr>
              <a:t>20</a:t>
            </a:r>
            <a:endParaRPr lang="ru-RU" sz="6600" b="1" i="1" dirty="0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5508104" y="5373216"/>
            <a:ext cx="1512168" cy="1080120"/>
          </a:xfrm>
          <a:prstGeom prst="roundRect">
            <a:avLst/>
          </a:prstGeom>
          <a:solidFill>
            <a:srgbClr val="00EA6A"/>
          </a:solidFill>
          <a:ln w="25400">
            <a:solidFill>
              <a:srgbClr val="00B050"/>
            </a:solidFill>
          </a:ln>
          <a:scene3d>
            <a:camera prst="orthographicFront"/>
            <a:lightRig rig="threePt" dir="t"/>
          </a:scene3d>
          <a:sp3d extrusionH="114300">
            <a:bevelT w="114300" prst="artDeco"/>
            <a:bevelB w="114300" prst="artDeco"/>
            <a:extrusionClr>
              <a:srgbClr val="00B05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i="1" dirty="0">
                <a:hlinkClick r:id="rId17" action="ppaction://hlinksldjump"/>
              </a:rPr>
              <a:t>30</a:t>
            </a:r>
            <a:endParaRPr lang="ru-RU" sz="6600" b="1" i="1" dirty="0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7164288" y="1628800"/>
            <a:ext cx="1512168" cy="1080120"/>
          </a:xfrm>
          <a:prstGeom prst="roundRect">
            <a:avLst/>
          </a:prstGeom>
          <a:solidFill>
            <a:srgbClr val="00EA6A"/>
          </a:solidFill>
          <a:ln w="25400">
            <a:solidFill>
              <a:srgbClr val="00B050"/>
            </a:solidFill>
          </a:ln>
          <a:scene3d>
            <a:camera prst="orthographicFront"/>
            <a:lightRig rig="threePt" dir="t"/>
          </a:scene3d>
          <a:sp3d extrusionH="114300">
            <a:bevelT w="114300" prst="artDeco"/>
            <a:bevelB w="114300" prst="artDeco"/>
            <a:extrusionClr>
              <a:srgbClr val="00B05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i="1" dirty="0">
                <a:hlinkClick r:id="rId18" action="ppaction://hlinksldjump"/>
              </a:rPr>
              <a:t>5</a:t>
            </a:r>
            <a:endParaRPr lang="ru-RU" sz="6600" b="1" i="1" dirty="0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7164288" y="2852936"/>
            <a:ext cx="1512168" cy="1152128"/>
          </a:xfrm>
          <a:prstGeom prst="roundRect">
            <a:avLst/>
          </a:prstGeom>
          <a:solidFill>
            <a:srgbClr val="00EA6A"/>
          </a:solidFill>
          <a:ln w="25400">
            <a:solidFill>
              <a:srgbClr val="00B050"/>
            </a:solidFill>
          </a:ln>
          <a:scene3d>
            <a:camera prst="orthographicFront"/>
            <a:lightRig rig="threePt" dir="t"/>
          </a:scene3d>
          <a:sp3d extrusionH="114300">
            <a:bevelT w="114300" prst="artDeco"/>
            <a:bevelB w="114300" prst="artDeco"/>
            <a:extrusionClr>
              <a:srgbClr val="00B05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i="1" dirty="0">
                <a:hlinkClick r:id="rId19" action="ppaction://hlinksldjump"/>
              </a:rPr>
              <a:t>10</a:t>
            </a:r>
            <a:endParaRPr lang="ru-RU" sz="6600" b="1" i="1" dirty="0"/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7164288" y="4149080"/>
            <a:ext cx="1512168" cy="1080120"/>
          </a:xfrm>
          <a:prstGeom prst="roundRect">
            <a:avLst/>
          </a:prstGeom>
          <a:solidFill>
            <a:srgbClr val="00EA6A"/>
          </a:solidFill>
          <a:ln w="25400">
            <a:solidFill>
              <a:srgbClr val="00B050"/>
            </a:solidFill>
          </a:ln>
          <a:scene3d>
            <a:camera prst="orthographicFront"/>
            <a:lightRig rig="threePt" dir="t"/>
          </a:scene3d>
          <a:sp3d extrusionH="114300">
            <a:bevelT w="114300" prst="artDeco"/>
            <a:bevelB w="114300" prst="artDeco"/>
            <a:extrusionClr>
              <a:srgbClr val="00B05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i="1" dirty="0">
                <a:hlinkClick r:id="rId20" action="ppaction://hlinksldjump"/>
              </a:rPr>
              <a:t>20</a:t>
            </a:r>
            <a:endParaRPr lang="ru-RU" sz="6600" b="1" i="1" dirty="0"/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7164288" y="5373216"/>
            <a:ext cx="1512168" cy="1080120"/>
          </a:xfrm>
          <a:prstGeom prst="roundRect">
            <a:avLst/>
          </a:prstGeom>
          <a:solidFill>
            <a:srgbClr val="00EA6A"/>
          </a:solidFill>
          <a:ln w="25400">
            <a:solidFill>
              <a:srgbClr val="00B050"/>
            </a:solidFill>
          </a:ln>
          <a:scene3d>
            <a:camera prst="orthographicFront"/>
            <a:lightRig rig="threePt" dir="t"/>
          </a:scene3d>
          <a:sp3d extrusionH="114300">
            <a:bevelT w="114300" prst="artDeco"/>
            <a:bevelB w="114300" prst="artDeco"/>
            <a:extrusionClr>
              <a:srgbClr val="00B05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i="1" dirty="0">
                <a:hlinkClick r:id="rId21" action="ppaction://hlinksldjump"/>
              </a:rPr>
              <a:t>30</a:t>
            </a:r>
            <a:endParaRPr lang="ru-RU" sz="66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4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4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55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9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0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1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6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6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7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5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76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0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1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2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83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7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8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9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90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94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95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96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97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01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02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03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104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08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09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10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111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5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16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17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118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22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23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24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125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2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29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0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1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132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36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139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>
                      <p:stCondLst>
                        <p:cond delay="0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4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4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4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14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2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4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5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5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15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4" fill="hold">
                      <p:stCondLst>
                        <p:cond delay="0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5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5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5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16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2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6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6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6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16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6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7" fill="hold">
                      <p:stCondLst>
                        <p:cond delay="0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70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7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7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17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" presetID="2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7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7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7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17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79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0" fill="hold">
                      <p:stCondLst>
                        <p:cond delay="0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83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84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85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186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2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8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8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9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19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9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3" fill="hold">
                      <p:stCondLst>
                        <p:cond delay="0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96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97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9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199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2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0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0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0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20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0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6" fill="hold">
                      <p:stCondLst>
                        <p:cond delay="0"/>
                      </p:stCondLst>
                      <p:childTnLst>
                        <p:par>
                          <p:cTn id="207" fill="hold">
                            <p:stCondLst>
                              <p:cond delay="0"/>
                            </p:stCondLst>
                            <p:childTnLst>
                              <p:par>
                                <p:cTn id="208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09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10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11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212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" presetID="2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1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1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1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21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1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9" fill="hold">
                      <p:stCondLst>
                        <p:cond delay="0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22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23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24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225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" presetID="2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2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2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2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23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31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2" fill="hold">
                      <p:stCondLst>
                        <p:cond delay="0"/>
                      </p:stCondLst>
                      <p:childTnLst>
                        <p:par>
                          <p:cTn id="233" fill="hold">
                            <p:stCondLst>
                              <p:cond delay="0"/>
                            </p:stCondLst>
                            <p:childTnLst>
                              <p:par>
                                <p:cTn id="234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35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36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37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238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9" presetID="2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4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41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4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24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4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5" fill="hold">
                      <p:stCondLst>
                        <p:cond delay="0"/>
                      </p:stCondLst>
                      <p:childTnLst>
                        <p:par>
                          <p:cTn id="246" fill="hold">
                            <p:stCondLst>
                              <p:cond delay="0"/>
                            </p:stCondLst>
                            <p:childTnLst>
                              <p:par>
                                <p:cTn id="247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48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49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50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251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2" presetID="2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5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5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5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25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5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8" fill="hold">
                      <p:stCondLst>
                        <p:cond delay="0"/>
                      </p:stCondLst>
                      <p:childTnLst>
                        <p:par>
                          <p:cTn id="259" fill="hold">
                            <p:stCondLst>
                              <p:cond delay="0"/>
                            </p:stCondLst>
                            <p:childTnLst>
                              <p:par>
                                <p:cTn id="260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61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62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63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264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5" presetID="2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6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6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6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26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7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1" fill="hold">
                      <p:stCondLst>
                        <p:cond delay="0"/>
                      </p:stCondLst>
                      <p:childTnLst>
                        <p:par>
                          <p:cTn id="272" fill="hold">
                            <p:stCondLst>
                              <p:cond delay="0"/>
                            </p:stCondLst>
                            <p:childTnLst>
                              <p:par>
                                <p:cTn id="273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74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75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76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277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8" presetID="2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79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80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81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282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83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4" fill="hold">
                      <p:stCondLst>
                        <p:cond delay="0"/>
                      </p:stCondLst>
                      <p:childTnLst>
                        <p:par>
                          <p:cTn id="285" fill="hold">
                            <p:stCondLst>
                              <p:cond delay="0"/>
                            </p:stCondLst>
                            <p:childTnLst>
                              <p:par>
                                <p:cTn id="286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87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88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89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290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1" presetID="2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92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93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94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295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96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7" fill="hold">
                      <p:stCondLst>
                        <p:cond delay="0"/>
                      </p:stCondLst>
                      <p:childTnLst>
                        <p:par>
                          <p:cTn id="298" fill="hold">
                            <p:stCondLst>
                              <p:cond delay="0"/>
                            </p:stCondLst>
                            <p:childTnLst>
                              <p:par>
                                <p:cTn id="299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00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01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02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303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2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05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06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07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308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09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0" fill="hold">
                      <p:stCondLst>
                        <p:cond delay="0"/>
                      </p:stCondLst>
                      <p:childTnLst>
                        <p:par>
                          <p:cTn id="311" fill="hold">
                            <p:stCondLst>
                              <p:cond delay="0"/>
                            </p:stCondLst>
                            <p:childTnLst>
                              <p:par>
                                <p:cTn id="312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13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14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15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316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7" presetID="2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18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19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20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321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32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3" fill="hold">
                      <p:stCondLst>
                        <p:cond delay="0"/>
                      </p:stCondLst>
                      <p:childTnLst>
                        <p:par>
                          <p:cTn id="324" fill="hold">
                            <p:stCondLst>
                              <p:cond delay="0"/>
                            </p:stCondLst>
                            <p:childTnLst>
                              <p:par>
                                <p:cTn id="325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26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27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28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329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0" presetID="2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31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32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33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334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335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6" fill="hold">
                      <p:stCondLst>
                        <p:cond delay="0"/>
                      </p:stCondLst>
                      <p:childTnLst>
                        <p:par>
                          <p:cTn id="337" fill="hold">
                            <p:stCondLst>
                              <p:cond delay="0"/>
                            </p:stCondLst>
                            <p:childTnLst>
                              <p:par>
                                <p:cTn id="338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39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40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41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342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3" presetID="2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44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45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46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347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48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9" fill="hold">
                      <p:stCondLst>
                        <p:cond delay="0"/>
                      </p:stCondLst>
                      <p:childTnLst>
                        <p:par>
                          <p:cTn id="350" fill="hold">
                            <p:stCondLst>
                              <p:cond delay="0"/>
                            </p:stCondLst>
                            <p:childTnLst>
                              <p:par>
                                <p:cTn id="351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52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53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54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355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6" presetID="2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57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58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59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360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361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2" fill="hold">
                      <p:stCondLst>
                        <p:cond delay="0"/>
                      </p:stCondLst>
                      <p:childTnLst>
                        <p:par>
                          <p:cTn id="363" fill="hold">
                            <p:stCondLst>
                              <p:cond delay="0"/>
                            </p:stCondLst>
                            <p:childTnLst>
                              <p:par>
                                <p:cTn id="364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65" dur="500" fill="hold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66" dur="500" fill="hold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67" dur="500" fill="hold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368" dur="500" fill="hold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9" presetID="2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70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71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72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373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374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5" fill="hold">
                      <p:stCondLst>
                        <p:cond delay="0"/>
                      </p:stCondLst>
                      <p:childTnLst>
                        <p:par>
                          <p:cTn id="376" fill="hold">
                            <p:stCondLst>
                              <p:cond delay="0"/>
                            </p:stCondLst>
                            <p:childTnLst>
                              <p:par>
                                <p:cTn id="377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78" dur="500" fill="hold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79" dur="500" fill="hold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80" dur="500" fill="hold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381" dur="500" fill="hold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2" presetID="2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83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84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85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386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387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8" fill="hold">
                      <p:stCondLst>
                        <p:cond delay="0"/>
                      </p:stCondLst>
                      <p:childTnLst>
                        <p:par>
                          <p:cTn id="389" fill="hold">
                            <p:stCondLst>
                              <p:cond delay="0"/>
                            </p:stCondLst>
                            <p:childTnLst>
                              <p:par>
                                <p:cTn id="390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91" dur="500" fill="hold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92" dur="500" fill="hold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93" dur="500" fill="hold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394" dur="500" fill="hold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5" presetID="2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96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9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9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399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5" grpId="0" build="allAtOnce" animBg="1"/>
      <p:bldP spid="6" grpId="0" build="allAtOnce" animBg="1"/>
      <p:bldP spid="7" grpId="0" build="allAtOnce" animBg="1"/>
      <p:bldP spid="8" grpId="0" build="allAtOnce" animBg="1"/>
      <p:bldP spid="9" grpId="0" build="allAtOnce" animBg="1"/>
      <p:bldP spid="10" grpId="0" build="allAtOnce" animBg="1"/>
      <p:bldP spid="11" grpId="0" build="allAtOnce" animBg="1"/>
      <p:bldP spid="12" grpId="0" build="allAtOnce" animBg="1"/>
      <p:bldP spid="13" grpId="0" build="allAtOnce" animBg="1"/>
      <p:bldP spid="14" grpId="0" build="allAtOnce" animBg="1"/>
      <p:bldP spid="15" grpId="0" build="allAtOnce" animBg="1"/>
      <p:bldP spid="16" grpId="0" build="allAtOnce" animBg="1"/>
      <p:bldP spid="17" grpId="0" build="allAtOnce" animBg="1"/>
      <p:bldP spid="18" grpId="0" build="allAtOnce" animBg="1"/>
      <p:bldP spid="19" grpId="0" uiExpand="1" build="allAtOnce" animBg="1"/>
      <p:bldP spid="20" grpId="0" build="allAtOnce" animBg="1"/>
      <p:bldP spid="21" grpId="0" build="allAtOnce" animBg="1"/>
      <p:bldP spid="22" grpId="0" build="allAtOnce" animBg="1"/>
      <p:bldP spid="23" grpId="0" build="allAtOnce" animBg="1"/>
      <p:bldP spid="24" grpId="0" build="allAtOnce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возврат 3">
            <a:hlinkClick r:id="rId3" action="ppaction://hlinksldjump" highlightClick="1"/>
            <a:hlinkHover r:id="rId3" action="ppaction://hlinksldjump"/>
          </p:cNvPr>
          <p:cNvSpPr/>
          <p:nvPr/>
        </p:nvSpPr>
        <p:spPr>
          <a:xfrm>
            <a:off x="8316416" y="6237312"/>
            <a:ext cx="576064" cy="432048"/>
          </a:xfrm>
          <a:prstGeom prst="actionButtonReturn">
            <a:avLst/>
          </a:prstGeom>
          <a:scene3d>
            <a:camera prst="orthographicFront"/>
            <a:lightRig rig="threePt" dir="t"/>
          </a:scene3d>
          <a:sp3d extrusionH="196850">
            <a:bevelT w="114300" prst="artDeco"/>
            <a:bevelB w="114300" prst="artDeco"/>
            <a:extrusionClr>
              <a:srgbClr val="0070C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w="57150" h="38100" prst="artDeco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95536" y="6165304"/>
            <a:ext cx="1944216" cy="504056"/>
          </a:xfrm>
          <a:prstGeom prst="roundRect">
            <a:avLst/>
          </a:prstGeom>
          <a:scene3d>
            <a:camera prst="orthographicFront"/>
            <a:lightRig rig="threePt" dir="t"/>
          </a:scene3d>
          <a:sp3d extrusionH="76200">
            <a:bevelT w="114300" prst="artDeco"/>
            <a:bevelB w="114300" prst="artDeco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/>
              <a:t>Ответ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51520" y="188640"/>
            <a:ext cx="2016224" cy="432048"/>
          </a:xfrm>
          <a:prstGeom prst="roundRect">
            <a:avLst/>
          </a:prstGeom>
          <a:scene3d>
            <a:camera prst="orthographicFront"/>
            <a:lightRig rig="threePt" dir="t"/>
          </a:scene3d>
          <a:sp3d extrusionH="76200">
            <a:bevelT w="114300" prst="artDeco"/>
            <a:bevelB w="114300" prst="artDeco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/>
              <a:t>Дима  10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79512" y="1196752"/>
            <a:ext cx="3960440" cy="2520280"/>
          </a:xfrm>
          <a:prstGeom prst="roundRect">
            <a:avLst/>
          </a:prstGeom>
          <a:solidFill>
            <a:schemeClr val="accent1">
              <a:lumMod val="75000"/>
            </a:schemeClr>
          </a:solidFill>
          <a:scene3d>
            <a:camera prst="orthographicFront"/>
            <a:lightRig rig="threePt" dir="t"/>
          </a:scene3d>
          <a:sp3d extrusionH="76200">
            <a:bevelT w="114300" prst="artDeco"/>
            <a:bevelB w="114300" prst="artDeco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/>
              <a:t>К какому выводу приходит Дима после убийства белки?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54525" y="1277938"/>
            <a:ext cx="4689475" cy="312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2627313" y="5084763"/>
            <a:ext cx="4572000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chemeClr val="bg1"/>
                </a:solidFill>
              </a:rPr>
              <a:t>Дима понимает, что никогда не убьет ни одно живое существо. Он определил свою жизненную дорогу – защищать. Это первое самостоятельное и правильное решение.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5" grpId="0" animBg="1"/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51520" y="188640"/>
            <a:ext cx="2016224" cy="504056"/>
          </a:xfrm>
          <a:prstGeom prst="roundRect">
            <a:avLst/>
          </a:prstGeom>
          <a:scene3d>
            <a:camera prst="orthographicFront"/>
            <a:lightRig rig="threePt" dir="t"/>
          </a:scene3d>
          <a:sp3d extrusionH="76200">
            <a:bevelT w="114300" prst="artDeco"/>
            <a:bevelB w="114300" prst="artDeco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/>
              <a:t>Дима 20</a:t>
            </a:r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95536" y="6165304"/>
            <a:ext cx="1944216" cy="504056"/>
          </a:xfrm>
          <a:prstGeom prst="roundRect">
            <a:avLst/>
          </a:prstGeom>
          <a:scene3d>
            <a:camera prst="orthographicFront"/>
            <a:lightRig rig="threePt" dir="t"/>
          </a:scene3d>
          <a:sp3d extrusionH="76200">
            <a:bevelT w="114300" prst="artDeco"/>
            <a:bevelB w="114300" prst="artDeco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/>
              <a:t>Ответ</a:t>
            </a:r>
          </a:p>
        </p:txBody>
      </p:sp>
      <p:sp>
        <p:nvSpPr>
          <p:cNvPr id="13" name="Управляющая кнопка: возврат 12">
            <a:hlinkClick r:id="rId3" action="ppaction://hlinksldjump" highlightClick="1"/>
            <a:hlinkHover r:id="rId3" action="ppaction://hlinksldjump"/>
          </p:cNvPr>
          <p:cNvSpPr/>
          <p:nvPr/>
        </p:nvSpPr>
        <p:spPr>
          <a:xfrm>
            <a:off x="8316416" y="6237312"/>
            <a:ext cx="576064" cy="432048"/>
          </a:xfrm>
          <a:prstGeom prst="actionButtonReturn">
            <a:avLst/>
          </a:prstGeom>
          <a:scene3d>
            <a:camera prst="orthographicFront"/>
            <a:lightRig rig="threePt" dir="t"/>
          </a:scene3d>
          <a:sp3d extrusionH="196850">
            <a:bevelT w="114300" prst="artDeco"/>
            <a:bevelB w="114300" prst="artDeco"/>
            <a:extrusionClr>
              <a:srgbClr val="0070C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w="57150" h="38100" prst="artDeco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79512" y="1196752"/>
            <a:ext cx="3960440" cy="2520280"/>
          </a:xfrm>
          <a:prstGeom prst="roundRect">
            <a:avLst/>
          </a:prstGeom>
          <a:solidFill>
            <a:schemeClr val="accent1">
              <a:lumMod val="75000"/>
            </a:schemeClr>
          </a:solidFill>
          <a:scene3d>
            <a:camera prst="orthographicFront"/>
            <a:lightRig rig="threePt" dir="t"/>
          </a:scene3d>
          <a:sp3d extrusionH="76200">
            <a:bevelT w="114300" prst="artDeco"/>
            <a:bevelB w="114300" prst="artDeco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/>
              <a:t>Кто говорит Диме эти слова: «Мужчина должен хоть раз понюхать порох и пролить кровь дикого зверя»?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3" y="1628775"/>
            <a:ext cx="4248150" cy="318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2484438" y="5037138"/>
            <a:ext cx="4572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chemeClr val="bg1"/>
                </a:solidFill>
                <a:latin typeface="Times New Roman, serif"/>
              </a:rPr>
              <a:t>Отец Димы не выезжал на охоту, но считал, что мужчина должен хоть раз понюхать порох и пролить кровь дикого зверя.</a:t>
            </a:r>
            <a:endParaRPr lang="ru-RU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1" grpId="0" animBg="1"/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возврат 3">
            <a:hlinkClick r:id="rId3" action="ppaction://hlinksldjump" highlightClick="1"/>
            <a:hlinkHover r:id="rId3" action="ppaction://hlinksldjump"/>
          </p:cNvPr>
          <p:cNvSpPr/>
          <p:nvPr/>
        </p:nvSpPr>
        <p:spPr>
          <a:xfrm>
            <a:off x="8316416" y="6237312"/>
            <a:ext cx="576064" cy="432048"/>
          </a:xfrm>
          <a:prstGeom prst="actionButtonReturn">
            <a:avLst/>
          </a:prstGeom>
          <a:scene3d>
            <a:camera prst="orthographicFront"/>
            <a:lightRig rig="threePt" dir="t"/>
          </a:scene3d>
          <a:sp3d extrusionH="196850">
            <a:bevelT w="114300" prst="artDeco"/>
            <a:bevelB w="114300" prst="artDeco"/>
            <a:extrusionClr>
              <a:srgbClr val="0070C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w="57150" h="38100" prst="artDeco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95536" y="6165304"/>
            <a:ext cx="1944216" cy="504056"/>
          </a:xfrm>
          <a:prstGeom prst="roundRect">
            <a:avLst/>
          </a:prstGeom>
          <a:scene3d>
            <a:camera prst="orthographicFront"/>
            <a:lightRig rig="threePt" dir="t"/>
          </a:scene3d>
          <a:sp3d extrusionH="76200">
            <a:bevelT w="114300" prst="artDeco"/>
            <a:bevelB w="114300" prst="artDeco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/>
              <a:t>Ответ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79512" y="188640"/>
            <a:ext cx="2088232" cy="504056"/>
          </a:xfrm>
          <a:prstGeom prst="roundRect">
            <a:avLst/>
          </a:prstGeom>
          <a:scene3d>
            <a:camera prst="orthographicFront"/>
            <a:lightRig rig="threePt" dir="t"/>
          </a:scene3d>
          <a:sp3d extrusionH="76200">
            <a:bevelT w="114300" prst="artDeco"/>
            <a:bevelB w="114300" prst="artDeco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/>
              <a:t>Дима 30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79512" y="1196752"/>
            <a:ext cx="3960440" cy="2520280"/>
          </a:xfrm>
          <a:prstGeom prst="roundRect">
            <a:avLst/>
          </a:prstGeom>
          <a:solidFill>
            <a:schemeClr val="accent1">
              <a:lumMod val="75000"/>
            </a:schemeClr>
          </a:solidFill>
          <a:scene3d>
            <a:camera prst="orthographicFront"/>
            <a:lightRig rig="threePt" dir="t"/>
          </a:scene3d>
          <a:sp3d extrusionH="76200">
            <a:bevelT w="114300" prst="artDeco"/>
            <a:bevelB w="114300" prst="artDeco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/>
              <a:t>Какую роль в жизни Димы сыграл ворон?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3" y="1557338"/>
            <a:ext cx="4435475" cy="298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3041650" y="4975225"/>
            <a:ext cx="4572000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chemeClr val="bg1"/>
                </a:solidFill>
                <a:latin typeface="Times New Roman, serif"/>
              </a:rPr>
              <a:t>Ворон в интерпретации писателя стал проводником Димы сначала в мир охотников, а потом – в мир защитников. Он присутствовал на всех этапах его посвящения.</a:t>
            </a:r>
            <a:endParaRPr lang="ru-RU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5" grpId="0" animBg="1"/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85720" y="500042"/>
            <a:ext cx="7858180" cy="2643206"/>
          </a:xfrm>
          <a:prstGeom prst="roundRect">
            <a:avLst/>
          </a:prstGeom>
          <a:solidFill>
            <a:schemeClr val="accent1">
              <a:lumMod val="75000"/>
            </a:schemeClr>
          </a:solidFill>
          <a:scene3d>
            <a:camera prst="orthographicFront"/>
            <a:lightRig rig="threePt" dir="t"/>
          </a:scene3d>
          <a:sp3d extrusionH="76200">
            <a:bevelT w="114300" prst="artDeco"/>
            <a:bevelB w="114300" prst="artDeco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000100" y="5715016"/>
            <a:ext cx="1944216" cy="504056"/>
          </a:xfrm>
          <a:prstGeom prst="roundRect">
            <a:avLst/>
          </a:prstGeom>
          <a:scene3d>
            <a:camera prst="orthographicFront"/>
            <a:lightRig rig="threePt" dir="t"/>
          </a:scene3d>
          <a:sp3d extrusionH="76200">
            <a:bevelT w="114300" prst="artDeco"/>
            <a:bevelB w="114300" prst="artDeco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/>
              <a:t>Ответ</a:t>
            </a:r>
          </a:p>
        </p:txBody>
      </p:sp>
      <p:sp>
        <p:nvSpPr>
          <p:cNvPr id="48135" name="Rectangle 1"/>
          <p:cNvSpPr>
            <a:spLocks noChangeArrowheads="1"/>
          </p:cNvSpPr>
          <p:nvPr/>
        </p:nvSpPr>
        <p:spPr bwMode="auto">
          <a:xfrm>
            <a:off x="357188" y="714375"/>
            <a:ext cx="7715250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49263"/>
            <a:r>
              <a:rPr lang="ru-RU" b="1">
                <a:solidFill>
                  <a:srgbClr val="F8E6DA"/>
                </a:solidFill>
                <a:cs typeface="Times New Roman" pitchFamily="18" charset="0"/>
              </a:rPr>
              <a:t>Писатель Евгений Рудашевский в одном из интервью говорит о книге "Ворон": Трудно читать ее тому, кто любит и жалеет зверей и птиц. Но надо. Тем более надо это прочесть равнодушным и жестоким. Объясните позицию автора, почему разным людям НАДО читать эту книгу?</a:t>
            </a:r>
            <a:endParaRPr lang="ru-RU" sz="3200" b="1">
              <a:solidFill>
                <a:srgbClr val="F8E6D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Содержимое 2"/>
          <p:cNvSpPr>
            <a:spLocks noGrp="1"/>
          </p:cNvSpPr>
          <p:nvPr>
            <p:ph idx="1"/>
          </p:nvPr>
        </p:nvSpPr>
        <p:spPr>
          <a:xfrm>
            <a:off x="539750" y="1341438"/>
            <a:ext cx="7467600" cy="4525962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2800" smtClean="0"/>
              <a:t> </a:t>
            </a:r>
            <a:endParaRPr lang="ru-RU" smtClean="0"/>
          </a:p>
        </p:txBody>
      </p:sp>
      <p:sp>
        <p:nvSpPr>
          <p:cNvPr id="4" name="Управляющая кнопка: возврат 3">
            <a:hlinkClick r:id="rId2" action="ppaction://hlinksldjump" highlightClick="1"/>
            <a:hlinkHover r:id="rId2" action="ppaction://hlinksldjump"/>
          </p:cNvPr>
          <p:cNvSpPr/>
          <p:nvPr/>
        </p:nvSpPr>
        <p:spPr>
          <a:xfrm>
            <a:off x="8316416" y="6237312"/>
            <a:ext cx="576064" cy="432048"/>
          </a:xfrm>
          <a:prstGeom prst="actionButtonReturn">
            <a:avLst/>
          </a:prstGeom>
          <a:scene3d>
            <a:camera prst="orthographicFront"/>
            <a:lightRig rig="threePt" dir="t"/>
          </a:scene3d>
          <a:sp3d extrusionH="196850">
            <a:bevelT w="114300" prst="artDeco"/>
            <a:bevelB w="114300" prst="artDeco"/>
            <a:extrusionClr>
              <a:srgbClr val="0070C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w="57150" h="38100" prst="artDeco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95536" y="6165304"/>
            <a:ext cx="1944216" cy="504056"/>
          </a:xfrm>
          <a:prstGeom prst="roundRect">
            <a:avLst/>
          </a:prstGeom>
          <a:scene3d>
            <a:camera prst="orthographicFront"/>
            <a:lightRig rig="threePt" dir="t"/>
          </a:scene3d>
          <a:sp3d extrusionH="76200">
            <a:bevelT w="114300" prst="artDeco"/>
            <a:bevelB w="114300" prst="artDeco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/>
              <a:t>Ответ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51520" y="188640"/>
            <a:ext cx="1944216" cy="504056"/>
          </a:xfrm>
          <a:prstGeom prst="roundRect">
            <a:avLst/>
          </a:prstGeom>
          <a:scene3d>
            <a:camera prst="orthographicFront"/>
            <a:lightRig rig="threePt" dir="t"/>
          </a:scene3d>
          <a:sp3d extrusionH="76200">
            <a:bevelT w="114300" prst="artDeco"/>
            <a:bevelB w="114300" prst="artDeco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Лес и его обитатели 5</a:t>
            </a:r>
            <a:endParaRPr lang="ru-RU" b="1" i="1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3" y="679450"/>
            <a:ext cx="4497387" cy="337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кругленный прямоугольник 8"/>
          <p:cNvSpPr/>
          <p:nvPr/>
        </p:nvSpPr>
        <p:spPr>
          <a:xfrm>
            <a:off x="179512" y="1556792"/>
            <a:ext cx="3960440" cy="2520280"/>
          </a:xfrm>
          <a:prstGeom prst="roundRect">
            <a:avLst/>
          </a:prstGeom>
          <a:solidFill>
            <a:schemeClr val="accent1">
              <a:lumMod val="75000"/>
            </a:schemeClr>
          </a:solidFill>
          <a:scene3d>
            <a:camera prst="orthographicFront"/>
            <a:lightRig rig="threePt" dir="t"/>
          </a:scene3d>
          <a:sp3d extrusionH="76200">
            <a:bevelT w="114300" prst="artDeco"/>
            <a:bevelB w="114300" prst="artDeco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/>
              <a:t>Что такое наст и когда он образуется?</a:t>
            </a:r>
          </a:p>
        </p:txBody>
      </p:sp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2830513" y="4452938"/>
            <a:ext cx="4935537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>
                <a:solidFill>
                  <a:schemeClr val="bg1"/>
                </a:solidFill>
              </a:rPr>
              <a:t>Снежный наст - это корка, довольно крепкая, образующаяся на снежном покрове. Чаще подобное происходит, когда днем температура поднимается до 0°C и выше и снег сверху немного подтаивает. А ночью температура падает ниже 0 градусов, </a:t>
            </a:r>
          </a:p>
          <a:p>
            <a:pPr algn="just"/>
            <a:r>
              <a:rPr lang="ru-RU">
                <a:solidFill>
                  <a:schemeClr val="bg1"/>
                </a:solidFill>
              </a:rPr>
              <a:t>и под действием мороза образуется прочная корочка.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5" grpId="0" animBg="1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возврат 3">
            <a:hlinkClick r:id="rId2" action="ppaction://hlinksldjump" highlightClick="1"/>
            <a:hlinkHover r:id="rId2" action="ppaction://hlinksldjump"/>
          </p:cNvPr>
          <p:cNvSpPr/>
          <p:nvPr/>
        </p:nvSpPr>
        <p:spPr>
          <a:xfrm>
            <a:off x="8316416" y="6237312"/>
            <a:ext cx="576064" cy="432048"/>
          </a:xfrm>
          <a:prstGeom prst="actionButtonReturn">
            <a:avLst/>
          </a:prstGeom>
          <a:scene3d>
            <a:camera prst="orthographicFront"/>
            <a:lightRig rig="threePt" dir="t"/>
          </a:scene3d>
          <a:sp3d extrusionH="196850">
            <a:bevelT w="114300" prst="artDeco"/>
            <a:bevelB w="114300" prst="artDeco"/>
            <a:extrusionClr>
              <a:srgbClr val="0070C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w="57150" h="38100" prst="artDeco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95536" y="6165304"/>
            <a:ext cx="1944216" cy="504056"/>
          </a:xfrm>
          <a:prstGeom prst="roundRect">
            <a:avLst/>
          </a:prstGeom>
          <a:scene3d>
            <a:camera prst="orthographicFront"/>
            <a:lightRig rig="threePt" dir="t"/>
          </a:scene3d>
          <a:sp3d extrusionH="76200">
            <a:bevelT w="114300" prst="artDeco"/>
            <a:bevelB w="114300" prst="artDeco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/>
              <a:t>Ответ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23528" y="188640"/>
            <a:ext cx="1944216" cy="504056"/>
          </a:xfrm>
          <a:prstGeom prst="roundRect">
            <a:avLst/>
          </a:prstGeom>
          <a:scene3d>
            <a:camera prst="orthographicFront"/>
            <a:lightRig rig="threePt" dir="t"/>
          </a:scene3d>
          <a:sp3d extrusionH="76200">
            <a:bevelT w="114300" prst="artDeco"/>
            <a:bevelB w="114300" prst="artDeco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Лес и его обитатели 10</a:t>
            </a:r>
            <a:endParaRPr lang="ru-RU" b="1" i="1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79512" y="1401879"/>
            <a:ext cx="3960440" cy="2520280"/>
          </a:xfrm>
          <a:prstGeom prst="roundRect">
            <a:avLst/>
          </a:prstGeom>
          <a:solidFill>
            <a:schemeClr val="accent1">
              <a:lumMod val="75000"/>
            </a:schemeClr>
          </a:solidFill>
          <a:scene3d>
            <a:camera prst="orthographicFront"/>
            <a:lightRig rig="threePt" dir="t"/>
          </a:scene3d>
          <a:sp3d extrusionH="76200">
            <a:bevelT w="114300" prst="artDeco"/>
            <a:bevelB w="114300" prst="artDeco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Чем белка-летяга отличается от простой белки?</a:t>
            </a:r>
            <a:endParaRPr lang="ru-RU" b="1" i="1" dirty="0"/>
          </a:p>
        </p:txBody>
      </p:sp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2700338" y="4043363"/>
            <a:ext cx="4572000" cy="286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chemeClr val="bg1"/>
                </a:solidFill>
              </a:rPr>
              <a:t>У белки- летяги есть большие кожистые перепонки, которые находятся непосредственно между задними и передними лапами. Перед тем как совершить свой полет, белка-летяга забирается на верхушку высокого дерева, отталкивается, расправляет свои кожистые перепонки и планирует. Пушистый хвост позволяет ей поворачивать в воздухе. 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1638" y="333375"/>
            <a:ext cx="4829175" cy="3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5" grpId="0" animBg="1"/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возврат 3">
            <a:hlinkClick r:id="rId3" action="ppaction://hlinksldjump" highlightClick="1"/>
            <a:hlinkHover r:id="rId3" action="ppaction://hlinksldjump"/>
          </p:cNvPr>
          <p:cNvSpPr/>
          <p:nvPr/>
        </p:nvSpPr>
        <p:spPr>
          <a:xfrm>
            <a:off x="8316416" y="6237312"/>
            <a:ext cx="576064" cy="432048"/>
          </a:xfrm>
          <a:prstGeom prst="actionButtonReturn">
            <a:avLst/>
          </a:prstGeom>
          <a:scene3d>
            <a:camera prst="orthographicFront"/>
            <a:lightRig rig="threePt" dir="t"/>
          </a:scene3d>
          <a:sp3d extrusionH="196850">
            <a:bevelT w="114300" prst="artDeco"/>
            <a:bevelB w="114300" prst="artDeco"/>
            <a:extrusionClr>
              <a:srgbClr val="0070C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w="57150" h="38100" prst="artDeco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95536" y="6165304"/>
            <a:ext cx="1944216" cy="504056"/>
          </a:xfrm>
          <a:prstGeom prst="roundRect">
            <a:avLst/>
          </a:prstGeom>
          <a:scene3d>
            <a:camera prst="orthographicFront"/>
            <a:lightRig rig="threePt" dir="t"/>
          </a:scene3d>
          <a:sp3d extrusionH="76200">
            <a:bevelT w="114300" prst="artDeco"/>
            <a:bevelB w="114300" prst="artDeco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/>
              <a:t>Ответ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0860" y="215793"/>
            <a:ext cx="2160240" cy="576064"/>
          </a:xfrm>
          <a:prstGeom prst="roundRect">
            <a:avLst/>
          </a:prstGeom>
          <a:scene3d>
            <a:camera prst="orthographicFront"/>
            <a:lightRig rig="threePt" dir="t"/>
          </a:scene3d>
          <a:sp3d extrusionH="76200">
            <a:bevelT w="114300" prst="artDeco"/>
            <a:bevelB w="114300" prst="artDeco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Лес и его обитатели 20</a:t>
            </a:r>
            <a:endParaRPr lang="ru-RU" b="1" i="1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99000" y="1196975"/>
            <a:ext cx="4222750" cy="308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кругленный прямоугольник 6"/>
          <p:cNvSpPr/>
          <p:nvPr/>
        </p:nvSpPr>
        <p:spPr>
          <a:xfrm>
            <a:off x="179512" y="1196752"/>
            <a:ext cx="3960440" cy="2520280"/>
          </a:xfrm>
          <a:prstGeom prst="roundRect">
            <a:avLst/>
          </a:prstGeom>
          <a:solidFill>
            <a:schemeClr val="accent1">
              <a:lumMod val="75000"/>
            </a:schemeClr>
          </a:solidFill>
          <a:scene3d>
            <a:camera prst="orthographicFront"/>
            <a:lightRig rig="threePt" dir="t"/>
          </a:scene3d>
          <a:sp3d extrusionH="76200">
            <a:bevelT w="114300" prst="artDeco"/>
            <a:bevelB w="114300" prst="artDeco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/>
              <a:t>Чем старый след соболя отличается от свежего следа?</a:t>
            </a:r>
            <a:endParaRPr lang="ru-RU" sz="2000" b="1" i="1" dirty="0">
              <a:solidFill>
                <a:schemeClr val="bg1"/>
              </a:solidFill>
            </a:endParaRPr>
          </a:p>
        </p:txBody>
      </p:sp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2627313" y="5037138"/>
            <a:ext cx="4572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chemeClr val="bg1"/>
                </a:solidFill>
              </a:rPr>
              <a:t>Если в снегу подковырнуть след соболя и он сразу же рассыплется, то это свежий след. А если он будет комком – значит, старый.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5" grpId="0" animBg="1"/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возврат 3">
            <a:hlinkClick r:id="rId3" action="ppaction://hlinksldjump" highlightClick="1"/>
            <a:hlinkHover r:id="rId3" action="ppaction://hlinksldjump"/>
          </p:cNvPr>
          <p:cNvSpPr/>
          <p:nvPr/>
        </p:nvSpPr>
        <p:spPr>
          <a:xfrm>
            <a:off x="8244408" y="6237312"/>
            <a:ext cx="576064" cy="432048"/>
          </a:xfrm>
          <a:prstGeom prst="actionButtonReturn">
            <a:avLst/>
          </a:prstGeom>
          <a:scene3d>
            <a:camera prst="orthographicFront"/>
            <a:lightRig rig="threePt" dir="t"/>
          </a:scene3d>
          <a:sp3d extrusionH="196850">
            <a:bevelT w="114300" prst="artDeco"/>
            <a:bevelB w="114300" prst="artDeco"/>
            <a:extrusionClr>
              <a:srgbClr val="0070C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w="57150" h="38100" prst="artDeco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95536" y="6165304"/>
            <a:ext cx="1944216" cy="504056"/>
          </a:xfrm>
          <a:prstGeom prst="roundRect">
            <a:avLst/>
          </a:prstGeom>
          <a:scene3d>
            <a:camera prst="orthographicFront"/>
            <a:lightRig rig="threePt" dir="t"/>
          </a:scene3d>
          <a:sp3d extrusionH="76200">
            <a:bevelT w="114300" prst="artDeco"/>
            <a:bevelB w="114300" prst="artDeco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/>
              <a:t>Ответ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79512" y="1196752"/>
            <a:ext cx="3960440" cy="2520280"/>
          </a:xfrm>
          <a:prstGeom prst="roundRect">
            <a:avLst/>
          </a:prstGeom>
          <a:solidFill>
            <a:schemeClr val="accent1">
              <a:lumMod val="75000"/>
            </a:schemeClr>
          </a:solidFill>
          <a:scene3d>
            <a:camera prst="orthographicFront"/>
            <a:lightRig rig="threePt" dir="t"/>
          </a:scene3d>
          <a:sp3d extrusionH="76200">
            <a:bevelT w="114300" prst="artDeco"/>
            <a:bevelB w="114300" prst="artDeco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/>
              <a:t>Какой способ избавления от блох использует лиса?</a:t>
            </a:r>
            <a:endParaRPr lang="ru-RU" sz="2000" b="1" i="1" dirty="0">
              <a:solidFill>
                <a:schemeClr val="bg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87524" y="221272"/>
            <a:ext cx="1944216" cy="504056"/>
          </a:xfrm>
          <a:prstGeom prst="roundRect">
            <a:avLst/>
          </a:prstGeom>
          <a:scene3d>
            <a:camera prst="orthographicFront"/>
            <a:lightRig rig="threePt" dir="t"/>
          </a:scene3d>
          <a:sp3d extrusionH="76200">
            <a:bevelT w="114300" prst="artDeco"/>
            <a:bevelB w="114300" prst="artDeco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Лес и его обитатели 30</a:t>
            </a:r>
            <a:endParaRPr lang="ru-RU" b="1" i="1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976313"/>
            <a:ext cx="4395788" cy="296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2484438" y="4375150"/>
            <a:ext cx="45720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chemeClr val="bg1"/>
                </a:solidFill>
              </a:rPr>
              <a:t>Лиса берет в рот пучок мха и задом медленно входит в воду. Блохи воды боятся и начинают по лисе бежать вперед. Блохи собираются на морде, а лиса погружается в воду вся, с носом. Только клок мха торчит. Блохи на него лезут – а лиса пасть разжимает, и блохи все уплывают на мшаном корабле.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5" grpId="0" animBg="1"/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возврат 3">
            <a:hlinkClick r:id="rId3" action="ppaction://hlinksldjump" highlightClick="1"/>
            <a:hlinkHover r:id="rId3" action="ppaction://hlinksldjump"/>
          </p:cNvPr>
          <p:cNvSpPr/>
          <p:nvPr/>
        </p:nvSpPr>
        <p:spPr>
          <a:xfrm>
            <a:off x="8316416" y="6237312"/>
            <a:ext cx="576064" cy="432048"/>
          </a:xfrm>
          <a:prstGeom prst="actionButtonReturn">
            <a:avLst/>
          </a:prstGeom>
          <a:scene3d>
            <a:camera prst="orthographicFront"/>
            <a:lightRig rig="threePt" dir="t"/>
          </a:scene3d>
          <a:sp3d extrusionH="196850">
            <a:bevelT w="114300" prst="artDeco"/>
            <a:bevelB w="114300" prst="artDeco"/>
            <a:extrusionClr>
              <a:srgbClr val="0070C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w="57150" h="38100" prst="artDeco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95536" y="6165304"/>
            <a:ext cx="1944216" cy="504056"/>
          </a:xfrm>
          <a:prstGeom prst="roundRect">
            <a:avLst/>
          </a:prstGeom>
          <a:scene3d>
            <a:camera prst="orthographicFront"/>
            <a:lightRig rig="threePt" dir="t"/>
          </a:scene3d>
          <a:sp3d extrusionH="76200">
            <a:bevelT w="114300" prst="artDeco"/>
            <a:bevelB w="114300" prst="artDeco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/>
              <a:t>Ответ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79512" y="188640"/>
            <a:ext cx="2448272" cy="648072"/>
          </a:xfrm>
          <a:prstGeom prst="roundRect">
            <a:avLst/>
          </a:prstGeom>
          <a:scene3d>
            <a:camera prst="orthographicFront"/>
            <a:lightRig rig="threePt" dir="t"/>
          </a:scene3d>
          <a:sp3d extrusionH="76200">
            <a:bevelT w="114300" prst="artDeco"/>
            <a:bevelB w="114300" prst="artDeco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Охотничий промысел</a:t>
            </a:r>
            <a:r>
              <a:rPr lang="ru-RU" b="1" i="1" dirty="0">
                <a:solidFill>
                  <a:schemeClr val="tx1"/>
                </a:solidFill>
              </a:rPr>
              <a:t> </a:t>
            </a:r>
            <a:r>
              <a:rPr lang="ru-RU" b="1" dirty="0"/>
              <a:t>5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79512" y="1196752"/>
            <a:ext cx="3960440" cy="2520280"/>
          </a:xfrm>
          <a:prstGeom prst="roundRect">
            <a:avLst/>
          </a:prstGeom>
          <a:solidFill>
            <a:schemeClr val="accent1">
              <a:lumMod val="75000"/>
            </a:schemeClr>
          </a:solidFill>
          <a:scene3d>
            <a:camera prst="orthographicFront"/>
            <a:lightRig rig="threePt" dir="t"/>
          </a:scene3d>
          <a:sp3d extrusionH="76200">
            <a:bevelT w="114300" prst="artDeco"/>
            <a:bevelB w="114300" prst="artDeco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/>
              <a:t>Как волк может обмануть собаку на охоте?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49825" y="1082675"/>
            <a:ext cx="4211638" cy="274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2484438" y="4521200"/>
            <a:ext cx="457200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chemeClr val="bg1"/>
                </a:solidFill>
              </a:rPr>
              <a:t>Сначала волк покажет себя собаке больным. Поскуливает, уши, хвост поджимает, задом по земле волочится. Собака думает, что волка легко добьет. А волк за кусты зайдет, хромота вдруг пропадает, зубы скалит, шерсть дыбом. Была собака – нет собаки.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5" grpId="0" animBg="1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возврат 3">
            <a:hlinkClick r:id="" action="ppaction://hlinkshowjump?jump=lastslideviewed" highlightClick="1"/>
            <a:hlinkHover r:id="rId2" action="ppaction://hlinksldjump"/>
          </p:cNvPr>
          <p:cNvSpPr/>
          <p:nvPr/>
        </p:nvSpPr>
        <p:spPr>
          <a:xfrm>
            <a:off x="8316416" y="6237312"/>
            <a:ext cx="576064" cy="432048"/>
          </a:xfrm>
          <a:prstGeom prst="actionButtonReturn">
            <a:avLst/>
          </a:prstGeom>
          <a:scene3d>
            <a:camera prst="orthographicFront"/>
            <a:lightRig rig="threePt" dir="t"/>
          </a:scene3d>
          <a:sp3d extrusionH="196850">
            <a:bevelT w="114300" prst="artDeco"/>
            <a:bevelB w="114300" prst="artDeco"/>
            <a:extrusionClr>
              <a:srgbClr val="0070C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w="57150" h="38100" prst="artDeco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5536" y="6165304"/>
            <a:ext cx="1944216" cy="504056"/>
          </a:xfrm>
          <a:prstGeom prst="roundRect">
            <a:avLst/>
          </a:prstGeom>
          <a:scene3d>
            <a:camera prst="orthographicFront"/>
            <a:lightRig rig="threePt" dir="t"/>
          </a:scene3d>
          <a:sp3d extrusionH="76200">
            <a:bevelT w="114300" prst="artDeco"/>
            <a:bevelB w="114300" prst="artDeco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/>
              <a:t>Ответ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79512" y="188640"/>
            <a:ext cx="2448272" cy="648072"/>
          </a:xfrm>
          <a:prstGeom prst="roundRect">
            <a:avLst/>
          </a:prstGeom>
          <a:scene3d>
            <a:camera prst="orthographicFront"/>
            <a:lightRig rig="threePt" dir="t"/>
          </a:scene3d>
          <a:sp3d extrusionH="76200">
            <a:bevelT w="114300" prst="artDeco"/>
            <a:bevelB w="114300" prst="artDeco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Охотничий промысел</a:t>
            </a:r>
            <a:r>
              <a:rPr lang="ru-RU" b="1" i="1" dirty="0">
                <a:solidFill>
                  <a:schemeClr val="tx1"/>
                </a:solidFill>
              </a:rPr>
              <a:t> </a:t>
            </a:r>
            <a:r>
              <a:rPr lang="ru-RU" b="1" dirty="0"/>
              <a:t>10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79512" y="1196752"/>
            <a:ext cx="3960440" cy="2520280"/>
          </a:xfrm>
          <a:prstGeom prst="roundRect">
            <a:avLst/>
          </a:prstGeom>
          <a:solidFill>
            <a:schemeClr val="accent1">
              <a:lumMod val="75000"/>
            </a:schemeClr>
          </a:solidFill>
          <a:scene3d>
            <a:camera prst="orthographicFront"/>
            <a:lightRig rig="threePt" dir="t"/>
          </a:scene3d>
          <a:sp3d extrusionH="76200">
            <a:bevelT w="114300" prst="artDeco"/>
            <a:bevelB w="114300" prst="artDeco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/>
              <a:t>Зачем капканы кипятят в еловом настое?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8350" y="1268413"/>
            <a:ext cx="4314825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2627313" y="5037138"/>
            <a:ext cx="4572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chemeClr val="bg1"/>
                </a:solidFill>
              </a:rPr>
              <a:t>Капканы кипятят в еловом настое, чтобы прогнать лишние запахи (заводской смазки, ржавчины и т.д.) и оставить только запах леса.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6" grpId="0" animBg="1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возврат 3">
            <a:hlinkClick r:id="rId3" action="ppaction://hlinksldjump" highlightClick="1"/>
            <a:hlinkHover r:id="rId3" action="ppaction://hlinksldjump"/>
          </p:cNvPr>
          <p:cNvSpPr/>
          <p:nvPr/>
        </p:nvSpPr>
        <p:spPr>
          <a:xfrm>
            <a:off x="8316416" y="6237312"/>
            <a:ext cx="576064" cy="432048"/>
          </a:xfrm>
          <a:prstGeom prst="actionButtonReturn">
            <a:avLst/>
          </a:prstGeom>
          <a:scene3d>
            <a:camera prst="orthographicFront"/>
            <a:lightRig rig="threePt" dir="t"/>
          </a:scene3d>
          <a:sp3d extrusionH="196850">
            <a:bevelT w="114300" prst="artDeco"/>
            <a:bevelB w="114300" prst="artDeco"/>
            <a:extrusionClr>
              <a:srgbClr val="0070C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 extrusionH="57150">
              <a:bevelT w="57150" h="38100" prst="artDeco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95536" y="6165304"/>
            <a:ext cx="1944216" cy="504056"/>
          </a:xfrm>
          <a:prstGeom prst="roundRect">
            <a:avLst/>
          </a:prstGeom>
          <a:scene3d>
            <a:camera prst="orthographicFront"/>
            <a:lightRig rig="threePt" dir="t"/>
          </a:scene3d>
          <a:sp3d extrusionH="76200">
            <a:bevelT w="114300" prst="artDeco"/>
            <a:bevelB w="114300" prst="artDeco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/>
              <a:t>Ответ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79512" y="188640"/>
            <a:ext cx="2448272" cy="648072"/>
          </a:xfrm>
          <a:prstGeom prst="roundRect">
            <a:avLst/>
          </a:prstGeom>
          <a:scene3d>
            <a:camera prst="orthographicFront"/>
            <a:lightRig rig="threePt" dir="t"/>
          </a:scene3d>
          <a:sp3d extrusionH="76200">
            <a:bevelT w="114300" prst="artDeco"/>
            <a:bevelB w="114300" prst="artDeco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Охотничий промысел</a:t>
            </a:r>
            <a:r>
              <a:rPr lang="ru-RU" b="1" i="1" dirty="0">
                <a:solidFill>
                  <a:schemeClr val="tx1"/>
                </a:solidFill>
              </a:rPr>
              <a:t> </a:t>
            </a:r>
            <a:r>
              <a:rPr lang="ru-RU" b="1" dirty="0"/>
              <a:t>20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79512" y="1196752"/>
            <a:ext cx="3960440" cy="2520280"/>
          </a:xfrm>
          <a:prstGeom prst="roundRect">
            <a:avLst/>
          </a:prstGeom>
          <a:solidFill>
            <a:schemeClr val="accent1">
              <a:lumMod val="75000"/>
            </a:schemeClr>
          </a:solidFill>
          <a:scene3d>
            <a:camera prst="orthographicFront"/>
            <a:lightRig rig="threePt" dir="t"/>
          </a:scene3d>
          <a:sp3d extrusionH="76200">
            <a:bevelT w="114300" prst="artDeco"/>
            <a:bevelB w="114300" prst="artDeco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/>
              <a:t>Что значит тропить твердый снег?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40300" y="889000"/>
            <a:ext cx="4175125" cy="313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3041650" y="5270500"/>
            <a:ext cx="4572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chemeClr val="bg1"/>
                </a:solidFill>
              </a:rPr>
              <a:t>Тропить – прокладывать тропу через снег. Охотники сменяют друг друга, так как тропить - это довольно трудное занятие.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5" grpId="0" animBg="1"/>
      <p:bldP spid="3" grpId="0"/>
    </p:bldLst>
  </p:timing>
</p:sld>
</file>

<file path=ppt/theme/theme1.xml><?xml version="1.0" encoding="utf-8"?>
<a:theme xmlns:a="http://schemas.openxmlformats.org/drawingml/2006/main" name="Техническ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1821</TotalTime>
  <Words>1023</Words>
  <Application>Microsoft Office PowerPoint</Application>
  <PresentationFormat>Экран (4:3)</PresentationFormat>
  <Paragraphs>148</Paragraphs>
  <Slides>23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Техническая</vt:lpstr>
      <vt:lpstr>  МАО «Сылвенская средняя школа имени поэта В.Каменского»   Своя игра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Учитель</dc:creator>
  <cp:lastModifiedBy>HP</cp:lastModifiedBy>
  <cp:revision>200</cp:revision>
  <dcterms:created xsi:type="dcterms:W3CDTF">2012-03-27T15:33:28Z</dcterms:created>
  <dcterms:modified xsi:type="dcterms:W3CDTF">2024-01-13T11:55:54Z</dcterms:modified>
</cp:coreProperties>
</file>